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7" r:id="rId2"/>
    <p:sldMasterId id="2147483700" r:id="rId3"/>
  </p:sldMasterIdLst>
  <p:notesMasterIdLst>
    <p:notesMasterId r:id="rId25"/>
  </p:notesMasterIdLst>
  <p:sldIdLst>
    <p:sldId id="260" r:id="rId4"/>
    <p:sldId id="269" r:id="rId5"/>
    <p:sldId id="259" r:id="rId6"/>
    <p:sldId id="261" r:id="rId7"/>
    <p:sldId id="262" r:id="rId8"/>
    <p:sldId id="263" r:id="rId9"/>
    <p:sldId id="272" r:id="rId10"/>
    <p:sldId id="265" r:id="rId11"/>
    <p:sldId id="266" r:id="rId12"/>
    <p:sldId id="271" r:id="rId13"/>
    <p:sldId id="267" r:id="rId14"/>
    <p:sldId id="273" r:id="rId15"/>
    <p:sldId id="274" r:id="rId16"/>
    <p:sldId id="275" r:id="rId17"/>
    <p:sldId id="276" r:id="rId18"/>
    <p:sldId id="277" r:id="rId19"/>
    <p:sldId id="278" r:id="rId20"/>
    <p:sldId id="279" r:id="rId21"/>
    <p:sldId id="280" r:id="rId22"/>
    <p:sldId id="281" r:id="rId23"/>
    <p:sldId id="26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2" d="100"/>
          <a:sy n="92" d="100"/>
        </p:scale>
        <p:origin x="882"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lgahime\Desktop\EMPOWER%20Data.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mentee</a:t>
            </a:r>
            <a:r>
              <a:rPr lang="en-US" baseline="0"/>
              <a:t> gender</a:t>
            </a:r>
            <a:endParaRPr lang="en-US"/>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Gender!$C$8</c:f>
              <c:strCache>
                <c:ptCount val="1"/>
                <c:pt idx="0">
                  <c:v>Number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C18F-4F0A-AF71-FFDAD0FCA39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C18F-4F0A-AF71-FFDAD0FCA396}"/>
              </c:ext>
            </c:extLst>
          </c:dPt>
          <c:dLbls>
            <c:dLbl>
              <c:idx val="0"/>
              <c:layout>
                <c:manualLayout>
                  <c:x val="-8.1188772719093694E-2"/>
                  <c:y val="-0.3216301310353125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C18F-4F0A-AF71-FFDAD0FCA396}"/>
                </c:ext>
                <c:ext xmlns:c15="http://schemas.microsoft.com/office/drawing/2012/chart" uri="{CE6537A1-D6FC-4f65-9D91-7224C49458BB}">
                  <c15:layout>
                    <c:manualLayout>
                      <c:w val="0.11760046617565438"/>
                      <c:h val="9.7152929623005757E-2"/>
                    </c:manualLayout>
                  </c15:layout>
                </c:ext>
              </c:extLst>
            </c:dLbl>
            <c:dLbl>
              <c:idx val="1"/>
              <c:layout>
                <c:manualLayout>
                  <c:x val="9.8855424321959817E-2"/>
                  <c:y val="0.15998888159813349"/>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C18F-4F0A-AF71-FFDAD0FCA396}"/>
                </c:ext>
                <c:ext xmlns:c15="http://schemas.microsoft.com/office/drawing/2012/chart" uri="{CE6537A1-D6FC-4f65-9D91-7224C49458BB}">
                  <c15:layout>
                    <c:manualLayout>
                      <c:w val="9.633333333333334E-2"/>
                      <c:h val="0.11104184893554971"/>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multiLvlStrRef>
              <c:f>Gender!$A$9:$B$10</c:f>
              <c:multiLvlStrCache>
                <c:ptCount val="2"/>
                <c:lvl>
                  <c:pt idx="0">
                    <c:v>FEMALE</c:v>
                  </c:pt>
                  <c:pt idx="1">
                    <c:v>MALE</c:v>
                  </c:pt>
                </c:lvl>
                <c:lvl>
                  <c:pt idx="0">
                    <c:v>Mentee</c:v>
                  </c:pt>
                  <c:pt idx="1">
                    <c:v>Mentee</c:v>
                  </c:pt>
                </c:lvl>
              </c:multiLvlStrCache>
            </c:multiLvlStrRef>
          </c:cat>
          <c:val>
            <c:numRef>
              <c:f>Gender!$C$9:$C$10</c:f>
              <c:numCache>
                <c:formatCode>General</c:formatCode>
                <c:ptCount val="2"/>
                <c:pt idx="0">
                  <c:v>62</c:v>
                </c:pt>
                <c:pt idx="1">
                  <c:v>15</c:v>
                </c:pt>
              </c:numCache>
            </c:numRef>
          </c:val>
          <c:extLst xmlns:c16r2="http://schemas.microsoft.com/office/drawing/2015/06/chart">
            <c:ext xmlns:c16="http://schemas.microsoft.com/office/drawing/2014/chart" uri="{C3380CC4-5D6E-409C-BE32-E72D297353CC}">
              <c16:uniqueId val="{00000004-C18F-4F0A-AF71-FFDAD0FCA39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Mentor Gender</a:t>
            </a: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Gender!$C$12</c:f>
              <c:strCache>
                <c:ptCount val="1"/>
                <c:pt idx="0">
                  <c:v>Number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6E40-40E2-A11E-AB79F3C96651}"/>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6E40-40E2-A11E-AB79F3C96651}"/>
              </c:ext>
            </c:extLst>
          </c:dPt>
          <c:dLbls>
            <c:dLbl>
              <c:idx val="0"/>
              <c:layout>
                <c:manualLayout>
                  <c:x val="-0.18696287454053867"/>
                  <c:y val="-7.098901822687903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6E40-40E2-A11E-AB79F3C96651}"/>
                </c:ext>
                <c:ext xmlns:c15="http://schemas.microsoft.com/office/drawing/2012/chart" uri="{CE6537A1-D6FC-4f65-9D91-7224C49458BB}">
                  <c15:layout>
                    <c:manualLayout>
                      <c:w val="0.11418397155117212"/>
                      <c:h val="0.11683958676856789"/>
                    </c:manualLayout>
                  </c15:layout>
                </c:ext>
              </c:extLst>
            </c:dLbl>
            <c:dLbl>
              <c:idx val="1"/>
              <c:layout>
                <c:manualLayout>
                  <c:x val="0.17349307452790527"/>
                  <c:y val="4.3678939597467464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6E40-40E2-A11E-AB79F3C96651}"/>
                </c:ext>
                <c:ext xmlns:c15="http://schemas.microsoft.com/office/drawing/2012/chart" uri="{CE6537A1-D6FC-4f65-9D91-7224C49458BB}">
                  <c15:layout>
                    <c:manualLayout>
                      <c:w val="0.13422061974697416"/>
                      <c:h val="0.1265661031669384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multiLvlStrRef>
              <c:f>Gender!$A$13:$B$14</c:f>
              <c:multiLvlStrCache>
                <c:ptCount val="2"/>
                <c:lvl>
                  <c:pt idx="0">
                    <c:v>FEMALE</c:v>
                  </c:pt>
                  <c:pt idx="1">
                    <c:v>MALE</c:v>
                  </c:pt>
                </c:lvl>
                <c:lvl>
                  <c:pt idx="0">
                    <c:v>Mentor</c:v>
                  </c:pt>
                  <c:pt idx="1">
                    <c:v>Mentor</c:v>
                  </c:pt>
                </c:lvl>
              </c:multiLvlStrCache>
            </c:multiLvlStrRef>
          </c:cat>
          <c:val>
            <c:numRef>
              <c:f>Gender!$C$13:$C$14</c:f>
              <c:numCache>
                <c:formatCode>General</c:formatCode>
                <c:ptCount val="2"/>
                <c:pt idx="0">
                  <c:v>44</c:v>
                </c:pt>
                <c:pt idx="1">
                  <c:v>34</c:v>
                </c:pt>
              </c:numCache>
            </c:numRef>
          </c:val>
          <c:extLst xmlns:c16r2="http://schemas.microsoft.com/office/drawing/2015/06/chart">
            <c:ext xmlns:c16="http://schemas.microsoft.com/office/drawing/2014/chart" uri="{C3380CC4-5D6E-409C-BE32-E72D297353CC}">
              <c16:uniqueId val="{00000004-6E40-40E2-A11E-AB79F3C9665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Mentee Ethnicity</a:t>
            </a: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0C45-4836-B112-5B4BC7EC66E6}"/>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0C45-4836-B112-5B4BC7EC66E6}"/>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0C45-4836-B112-5B4BC7EC66E6}"/>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0C45-4836-B112-5B4BC7EC66E6}"/>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9-0C45-4836-B112-5B4BC7EC66E6}"/>
              </c:ext>
            </c:extLst>
          </c:dPt>
          <c:dLbls>
            <c:dLbl>
              <c:idx val="1"/>
              <c:layout>
                <c:manualLayout>
                  <c:x val="3.6993568722282204E-2"/>
                  <c:y val="-0.136200140788034"/>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0C45-4836-B112-5B4BC7EC66E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Ethnicity!$C$12:$C$16</c:f>
              <c:strCache>
                <c:ptCount val="5"/>
                <c:pt idx="0">
                  <c:v>White </c:v>
                </c:pt>
                <c:pt idx="1">
                  <c:v>Asian</c:v>
                </c:pt>
                <c:pt idx="2">
                  <c:v>Black / African American</c:v>
                </c:pt>
                <c:pt idx="3">
                  <c:v>Hispanic / Latino</c:v>
                </c:pt>
                <c:pt idx="4">
                  <c:v>Two or More Races</c:v>
                </c:pt>
              </c:strCache>
            </c:strRef>
          </c:cat>
          <c:val>
            <c:numRef>
              <c:f>Ethnicity!$D$12:$D$16</c:f>
              <c:numCache>
                <c:formatCode>General</c:formatCode>
                <c:ptCount val="5"/>
                <c:pt idx="0">
                  <c:v>29</c:v>
                </c:pt>
                <c:pt idx="1">
                  <c:v>24</c:v>
                </c:pt>
                <c:pt idx="2">
                  <c:v>16</c:v>
                </c:pt>
                <c:pt idx="3">
                  <c:v>5</c:v>
                </c:pt>
                <c:pt idx="4">
                  <c:v>3</c:v>
                </c:pt>
              </c:numCache>
            </c:numRef>
          </c:val>
          <c:extLst xmlns:c16r2="http://schemas.microsoft.com/office/drawing/2015/06/chart">
            <c:ext xmlns:c16="http://schemas.microsoft.com/office/drawing/2014/chart" uri="{C3380CC4-5D6E-409C-BE32-E72D297353CC}">
              <c16:uniqueId val="{0000000A-0C45-4836-B112-5B4BC7EC66E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manualLayout>
          <c:xMode val="edge"/>
          <c:yMode val="edge"/>
          <c:x val="5.2822931474550777E-2"/>
          <c:y val="0.13860181901508734"/>
          <c:w val="0.87434230343686903"/>
          <c:h val="0.2065594169719062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a:t>Mentor Ethnicity</a:t>
            </a:r>
          </a:p>
        </c:rich>
      </c:tx>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1-E813-4AF6-904D-5BED990D539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3-E813-4AF6-904D-5BED990D539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5-E813-4AF6-904D-5BED990D5395}"/>
              </c:ext>
            </c:extLst>
          </c:dPt>
          <c:dPt>
            <c:idx val="3"/>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xmlns:c16r2="http://schemas.microsoft.com/office/drawing/2015/06/chart">
              <c:ext xmlns:c16="http://schemas.microsoft.com/office/drawing/2014/chart" uri="{C3380CC4-5D6E-409C-BE32-E72D297353CC}">
                <c16:uniqueId val="{00000007-E813-4AF6-904D-5BED990D5395}"/>
              </c:ext>
            </c:extLst>
          </c:dPt>
          <c:dLbls>
            <c:dLbl>
              <c:idx val="0"/>
              <c:layout>
                <c:manualLayout>
                  <c:x val="-0.12790166345471138"/>
                  <c:y val="-0.2160974079403238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E813-4AF6-904D-5BED990D539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Ethnicity!$C$32:$C$35</c:f>
              <c:strCache>
                <c:ptCount val="4"/>
                <c:pt idx="0">
                  <c:v>White </c:v>
                </c:pt>
                <c:pt idx="1">
                  <c:v>Asian</c:v>
                </c:pt>
                <c:pt idx="2">
                  <c:v>Black / African American</c:v>
                </c:pt>
                <c:pt idx="3">
                  <c:v>Hispanic / Latino</c:v>
                </c:pt>
              </c:strCache>
            </c:strRef>
          </c:cat>
          <c:val>
            <c:numRef>
              <c:f>Ethnicity!$D$32:$D$35</c:f>
              <c:numCache>
                <c:formatCode>General</c:formatCode>
                <c:ptCount val="4"/>
                <c:pt idx="0">
                  <c:v>64</c:v>
                </c:pt>
                <c:pt idx="1">
                  <c:v>6</c:v>
                </c:pt>
                <c:pt idx="2">
                  <c:v>2</c:v>
                </c:pt>
                <c:pt idx="3">
                  <c:v>6</c:v>
                </c:pt>
              </c:numCache>
            </c:numRef>
          </c:val>
          <c:extLst xmlns:c16r2="http://schemas.microsoft.com/office/drawing/2015/06/chart">
            <c:ext xmlns:c16="http://schemas.microsoft.com/office/drawing/2014/chart" uri="{C3380CC4-5D6E-409C-BE32-E72D297353CC}">
              <c16:uniqueId val="{00000008-E813-4AF6-904D-5BED990D539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Mentee School</a:t>
            </a:r>
          </a:p>
        </c:rich>
      </c:tx>
      <c:layout>
        <c:manualLayout>
          <c:xMode val="edge"/>
          <c:yMode val="edge"/>
          <c:x val="4.4114970300313257E-2"/>
          <c:y val="3.7470716782357097E-2"/>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8722045066610424"/>
          <c:y val="0.26695781290942444"/>
          <c:w val="0.39070751081424593"/>
          <c:h val="0.6330795067453292"/>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1088-4EC0-8802-A70CABD3C0C4}"/>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1088-4EC0-8802-A70CABD3C0C4}"/>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1088-4EC0-8802-A70CABD3C0C4}"/>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1088-4EC0-8802-A70CABD3C0C4}"/>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1088-4EC0-8802-A70CABD3C0C4}"/>
              </c:ext>
            </c:extLst>
          </c:dPt>
          <c:dPt>
            <c:idx val="5"/>
            <c:bubble3D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1088-4EC0-8802-A70CABD3C0C4}"/>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1088-4EC0-8802-A70CABD3C0C4}"/>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1088-4EC0-8802-A70CABD3C0C4}"/>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1088-4EC0-8802-A70CABD3C0C4}"/>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3-1088-4EC0-8802-A70CABD3C0C4}"/>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5-1088-4EC0-8802-A70CABD3C0C4}"/>
              </c:ext>
            </c:extLst>
          </c:dPt>
          <c:dPt>
            <c:idx val="11"/>
            <c:bubble3D val="0"/>
            <c:spPr>
              <a:solidFill>
                <a:schemeClr val="accent6">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7-1088-4EC0-8802-A70CABD3C0C4}"/>
              </c:ext>
            </c:extLst>
          </c:dPt>
          <c:dPt>
            <c:idx val="12"/>
            <c:bubble3D val="0"/>
            <c:spPr>
              <a:solidFill>
                <a:schemeClr val="accent1">
                  <a:lumMod val="80000"/>
                  <a:lumOff val="2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9-1088-4EC0-8802-A70CABD3C0C4}"/>
              </c:ext>
            </c:extLst>
          </c:dPt>
          <c:dPt>
            <c:idx val="13"/>
            <c:bubble3D val="0"/>
            <c:spPr>
              <a:solidFill>
                <a:schemeClr val="accent2">
                  <a:lumMod val="80000"/>
                  <a:lumOff val="2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B-1088-4EC0-8802-A70CABD3C0C4}"/>
              </c:ext>
            </c:extLst>
          </c:dPt>
          <c:dPt>
            <c:idx val="14"/>
            <c:bubble3D val="0"/>
            <c:spPr>
              <a:solidFill>
                <a:schemeClr val="accent3">
                  <a:lumMod val="80000"/>
                  <a:lumOff val="2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D-1088-4EC0-8802-A70CABD3C0C4}"/>
              </c:ext>
            </c:extLst>
          </c:dPt>
          <c:dLbls>
            <c:dLbl>
              <c:idx val="0"/>
              <c:layout>
                <c:manualLayout>
                  <c:x val="4.4809436404707227E-2"/>
                  <c:y val="-8.8741374792558309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1088-4EC0-8802-A70CABD3C0C4}"/>
                </c:ext>
                <c:ext xmlns:c15="http://schemas.microsoft.com/office/drawing/2012/chart" uri="{CE6537A1-D6FC-4f65-9D91-7224C49458BB}">
                  <c15:layout/>
                </c:ext>
              </c:extLst>
            </c:dLbl>
            <c:dLbl>
              <c:idx val="1"/>
              <c:layout>
                <c:manualLayout>
                  <c:x val="0.10455544961937463"/>
                  <c:y val="-6.2522332240211559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1088-4EC0-8802-A70CABD3C0C4}"/>
                </c:ext>
                <c:ext xmlns:c15="http://schemas.microsoft.com/office/drawing/2012/chart" uri="{CE6537A1-D6FC-4f65-9D91-7224C49458BB}">
                  <c15:layout>
                    <c:manualLayout>
                      <c:w val="0.18008414608425116"/>
                      <c:h val="5.0421235677589944E-2"/>
                    </c:manualLayout>
                  </c15:layout>
                </c:ext>
              </c:extLst>
            </c:dLbl>
            <c:dLbl>
              <c:idx val="2"/>
              <c:layout>
                <c:manualLayout>
                  <c:x val="7.5927100574642803E-2"/>
                  <c:y val="2.2185343698139539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5-1088-4EC0-8802-A70CABD3C0C4}"/>
                </c:ext>
                <c:ext xmlns:c15="http://schemas.microsoft.com/office/drawing/2012/chart" uri="{CE6537A1-D6FC-4f65-9D91-7224C49458BB}">
                  <c15:layout>
                    <c:manualLayout>
                      <c:w val="0.26086560226940392"/>
                      <c:h val="0.13109521276173386"/>
                    </c:manualLayout>
                  </c15:layout>
                </c:ext>
              </c:extLst>
            </c:dLbl>
            <c:dLbl>
              <c:idx val="3"/>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dLbl>
            <c:dLbl>
              <c:idx val="4"/>
              <c:layout>
                <c:manualLayout>
                  <c:x val="2.4895111419859324E-3"/>
                  <c:y val="-2.0168494271036053E-2"/>
                </c:manualLayout>
              </c:layout>
              <c:spPr>
                <a:noFill/>
                <a:ln>
                  <a:noFill/>
                </a:ln>
                <a:effectLst/>
              </c:spPr>
              <c:txPr>
                <a:bodyPr rot="0" spcFirstLastPara="1" vertOverflow="ellipsis" vert="horz" wrap="square" lIns="38100" tIns="19050" rIns="38100" bIns="19050" anchor="ctr" anchorCtr="0">
                  <a:noAutofit/>
                </a:bodyPr>
                <a:lstStyle/>
                <a:p>
                  <a:pPr algn="l">
                    <a:defRPr sz="9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9-1088-4EC0-8802-A70CABD3C0C4}"/>
                </c:ext>
                <c:ext xmlns:c15="http://schemas.microsoft.com/office/drawing/2012/chart" uri="{CE6537A1-D6FC-4f65-9D91-7224C49458BB}">
                  <c15:layout>
                    <c:manualLayout>
                      <c:w val="0.29156006620662828"/>
                      <c:h val="0.12302781505331946"/>
                    </c:manualLayout>
                  </c15:layout>
                </c:ext>
              </c:extLst>
            </c:dLbl>
            <c:dLbl>
              <c:idx val="5"/>
              <c:layout>
                <c:manualLayout>
                  <c:x val="3.7341197003922598E-2"/>
                  <c:y val="-2.8235891979450367E-2"/>
                </c:manualLayout>
              </c:layout>
              <c:spPr>
                <a:noFill/>
                <a:ln>
                  <a:noFill/>
                </a:ln>
                <a:effectLst/>
              </c:spPr>
              <c:txPr>
                <a:bodyPr rot="0" spcFirstLastPara="1" vertOverflow="ellipsis" vert="horz" wrap="square" lIns="38100" tIns="19050" rIns="38100" bIns="19050" anchor="ctr" anchorCtr="0">
                  <a:spAutoFit/>
                </a:bodyPr>
                <a:lstStyle/>
                <a:p>
                  <a:pPr algn="l">
                    <a:defRPr sz="90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B-1088-4EC0-8802-A70CABD3C0C4}"/>
                </c:ext>
                <c:ext xmlns:c15="http://schemas.microsoft.com/office/drawing/2012/chart" uri="{CE6537A1-D6FC-4f65-9D91-7224C49458BB}">
                  <c15:layout>
                    <c:manualLayout>
                      <c:w val="0.28020834231743591"/>
                      <c:h val="0.10487617020938708"/>
                    </c:manualLayout>
                  </c15:layout>
                </c:ext>
              </c:extLst>
            </c:dLbl>
            <c:dLbl>
              <c:idx val="6"/>
              <c:layout>
                <c:manualLayout>
                  <c:x val="2.6010763345146938E-2"/>
                  <c:y val="2.2963628427801024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D-1088-4EC0-8802-A70CABD3C0C4}"/>
                </c:ext>
                <c:ext xmlns:c15="http://schemas.microsoft.com/office/drawing/2012/chart" uri="{CE6537A1-D6FC-4f65-9D91-7224C49458BB}">
                  <c15:layout>
                    <c:manualLayout>
                      <c:w val="0.26967812476232966"/>
                      <c:h val="0.10084247135517989"/>
                    </c:manualLayout>
                  </c15:layout>
                </c:ext>
              </c:extLst>
            </c:dLbl>
            <c:dLbl>
              <c:idx val="7"/>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2">
                          <a:lumMod val="60000"/>
                        </a:schemeClr>
                      </a:solidFill>
                      <a:latin typeface="+mn-lt"/>
                      <a:ea typeface="+mn-ea"/>
                      <a:cs typeface="+mn-cs"/>
                    </a:defRPr>
                  </a:pPr>
                  <a:endParaRPr lang="en-US"/>
                </a:p>
              </c:txPr>
              <c:dLblPos val="outEnd"/>
              <c:showLegendKey val="0"/>
              <c:showVal val="0"/>
              <c:showCatName val="1"/>
              <c:showSerName val="0"/>
              <c:showPercent val="0"/>
              <c:showBubbleSize val="0"/>
            </c:dLbl>
            <c:dLbl>
              <c:idx val="8"/>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0"/>
              <c:showBubbleSize val="0"/>
            </c:dLbl>
            <c:dLbl>
              <c:idx val="9"/>
              <c:layout>
                <c:manualLayout>
                  <c:x val="-3.5900473654952456E-2"/>
                  <c:y val="9.6799244078482435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4">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3-1088-4EC0-8802-A70CABD3C0C4}"/>
                </c:ext>
                <c:ext xmlns:c15="http://schemas.microsoft.com/office/drawing/2012/chart" uri="{CE6537A1-D6FC-4f65-9D91-7224C49458BB}">
                  <c15:layout>
                    <c:manualLayout>
                      <c:w val="0.15251732592337625"/>
                      <c:h val="7.8704134541325563E-2"/>
                    </c:manualLayout>
                  </c15:layout>
                </c:ext>
              </c:extLst>
            </c:dLbl>
            <c:dLbl>
              <c:idx val="10"/>
              <c:layout>
                <c:manualLayout>
                  <c:x val="1.5817002612362397E-2"/>
                  <c:y val="2.9664353212568578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5">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5-1088-4EC0-8802-A70CABD3C0C4}"/>
                </c:ext>
                <c:ext xmlns:c15="http://schemas.microsoft.com/office/drawing/2012/chart" uri="{CE6537A1-D6FC-4f65-9D91-7224C49458BB}">
                  <c15:layout>
                    <c:manualLayout>
                      <c:w val="0.24697428495038032"/>
                      <c:h val="0.10432479216128442"/>
                    </c:manualLayout>
                  </c15:layout>
                </c:ext>
              </c:extLst>
            </c:dLbl>
            <c:dLbl>
              <c:idx val="11"/>
              <c:layout>
                <c:manualLayout>
                  <c:x val="-2.489413133594846E-2"/>
                  <c:y val="-3.2269590833657602E-2"/>
                </c:manualLayout>
              </c:layout>
              <c:spPr>
                <a:noFill/>
                <a:ln>
                  <a:noFill/>
                </a:ln>
                <a:effectLst/>
              </c:spPr>
              <c:txPr>
                <a:bodyPr rot="0" spcFirstLastPara="1" vertOverflow="ellipsis" vert="horz" wrap="square" lIns="38100" tIns="19050" rIns="38100" bIns="19050" anchor="ctr" anchorCtr="1">
                  <a:spAutoFit/>
                </a:bodyPr>
                <a:lstStyle/>
                <a:p>
                  <a:pPr>
                    <a:defRPr sz="800" b="1" i="0" u="none" strike="noStrike" kern="1200" spc="0" baseline="0">
                      <a:solidFill>
                        <a:schemeClr val="accent6">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7-1088-4EC0-8802-A70CABD3C0C4}"/>
                </c:ext>
                <c:ext xmlns:c15="http://schemas.microsoft.com/office/drawing/2012/chart" uri="{CE6537A1-D6FC-4f65-9D91-7224C49458BB}">
                  <c15:layout>
                    <c:manualLayout>
                      <c:w val="0.25893640509925897"/>
                      <c:h val="0.17901555514971534"/>
                    </c:manualLayout>
                  </c15:layout>
                </c:ext>
              </c:extLst>
            </c:dLbl>
            <c:dLbl>
              <c:idx val="12"/>
              <c:layout>
                <c:manualLayout>
                  <c:x val="3.6825084816461635E-2"/>
                  <c:y val="-6.9545732457777176E-2"/>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spc="0" baseline="0">
                      <a:solidFill>
                        <a:schemeClr val="accent1">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9-1088-4EC0-8802-A70CABD3C0C4}"/>
                </c:ext>
                <c:ext xmlns:c15="http://schemas.microsoft.com/office/drawing/2012/chart" uri="{CE6537A1-D6FC-4f65-9D91-7224C49458BB}">
                  <c15:layout>
                    <c:manualLayout>
                      <c:w val="0.26004409593531758"/>
                      <c:h val="0.17143220130380582"/>
                    </c:manualLayout>
                  </c15:layout>
                </c:ext>
              </c:extLst>
            </c:dLbl>
            <c:dLbl>
              <c:idx val="13"/>
              <c:layout>
                <c:manualLayout>
                  <c:x val="-4.9788262671896918E-3"/>
                  <c:y val="-8.0673977084143936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2">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B-1088-4EC0-8802-A70CABD3C0C4}"/>
                </c:ext>
                <c:ext xmlns:c15="http://schemas.microsoft.com/office/drawing/2012/chart" uri="{CE6537A1-D6FC-4f65-9D91-7224C49458BB}">
                  <c15:layout/>
                </c:ext>
              </c:extLst>
            </c:dLbl>
            <c:dLbl>
              <c:idx val="14"/>
              <c:layout>
                <c:manualLayout>
                  <c:x val="0"/>
                  <c:y val="-1.6134795416828784E-2"/>
                </c:manualLayout>
              </c:layout>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3">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D-1088-4EC0-8802-A70CABD3C0C4}"/>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School!$A$2:$A$16</c:f>
              <c:strCache>
                <c:ptCount val="15"/>
                <c:pt idx="0">
                  <c:v>Dentistry</c:v>
                </c:pt>
                <c:pt idx="1">
                  <c:v>Education</c:v>
                </c:pt>
                <c:pt idx="2">
                  <c:v>Engineering and Technology</c:v>
                </c:pt>
                <c:pt idx="3">
                  <c:v>Fairbanks Public Health</c:v>
                </c:pt>
                <c:pt idx="4">
                  <c:v>Health and Rehabilitation Sciences</c:v>
                </c:pt>
                <c:pt idx="5">
                  <c:v>Herron Art and Design</c:v>
                </c:pt>
                <c:pt idx="6">
                  <c:v>Informatics and Computing</c:v>
                </c:pt>
                <c:pt idx="7">
                  <c:v>Liberal Arts</c:v>
                </c:pt>
                <c:pt idx="8">
                  <c:v>Medicine</c:v>
                </c:pt>
                <c:pt idx="9">
                  <c:v>Nursing</c:v>
                </c:pt>
                <c:pt idx="10">
                  <c:v>Lilly Family Philanthropy</c:v>
                </c:pt>
                <c:pt idx="11">
                  <c:v>Physical Education and Tourism Management</c:v>
                </c:pt>
                <c:pt idx="12">
                  <c:v>Public and Environmental Affairs</c:v>
                </c:pt>
                <c:pt idx="13">
                  <c:v>Science</c:v>
                </c:pt>
                <c:pt idx="14">
                  <c:v>Social Work</c:v>
                </c:pt>
              </c:strCache>
            </c:strRef>
          </c:cat>
          <c:val>
            <c:numRef>
              <c:f>School!$B$2:$B$16</c:f>
              <c:numCache>
                <c:formatCode>General</c:formatCode>
                <c:ptCount val="15"/>
                <c:pt idx="0">
                  <c:v>4</c:v>
                </c:pt>
                <c:pt idx="1">
                  <c:v>2</c:v>
                </c:pt>
                <c:pt idx="2">
                  <c:v>7</c:v>
                </c:pt>
                <c:pt idx="3">
                  <c:v>6</c:v>
                </c:pt>
                <c:pt idx="4">
                  <c:v>5</c:v>
                </c:pt>
                <c:pt idx="5">
                  <c:v>2</c:v>
                </c:pt>
                <c:pt idx="6">
                  <c:v>1</c:v>
                </c:pt>
                <c:pt idx="7">
                  <c:v>20</c:v>
                </c:pt>
                <c:pt idx="8">
                  <c:v>12</c:v>
                </c:pt>
                <c:pt idx="9">
                  <c:v>1</c:v>
                </c:pt>
                <c:pt idx="10">
                  <c:v>1</c:v>
                </c:pt>
                <c:pt idx="11">
                  <c:v>3</c:v>
                </c:pt>
                <c:pt idx="12">
                  <c:v>2</c:v>
                </c:pt>
                <c:pt idx="13">
                  <c:v>9</c:v>
                </c:pt>
                <c:pt idx="14">
                  <c:v>2</c:v>
                </c:pt>
              </c:numCache>
            </c:numRef>
          </c:val>
          <c:extLst xmlns:c16r2="http://schemas.microsoft.com/office/drawing/2015/06/chart">
            <c:ext xmlns:c16="http://schemas.microsoft.com/office/drawing/2014/chart" uri="{C3380CC4-5D6E-409C-BE32-E72D297353CC}">
              <c16:uniqueId val="{0000001E-1088-4EC0-8802-A70CABD3C0C4}"/>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Mentor School</a:t>
            </a:r>
          </a:p>
        </c:rich>
      </c:tx>
      <c:layout>
        <c:manualLayout>
          <c:xMode val="edge"/>
          <c:yMode val="edge"/>
          <c:x val="1.2451815609423173E-2"/>
          <c:y val="1.8583845523701487E-2"/>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explosion val="1"/>
          <c:dPt>
            <c:idx val="0"/>
            <c:bubble3D val="0"/>
            <c:explosion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165C-43BE-8A65-C5B69AEE9F10}"/>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165C-43BE-8A65-C5B69AEE9F10}"/>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165C-43BE-8A65-C5B69AEE9F10}"/>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165C-43BE-8A65-C5B69AEE9F10}"/>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165C-43BE-8A65-C5B69AEE9F10}"/>
              </c:ext>
            </c:extLst>
          </c:dPt>
          <c:dPt>
            <c:idx val="5"/>
            <c:bubble3D val="0"/>
            <c:explosion val="0"/>
            <c:spPr>
              <a:solidFill>
                <a:schemeClr val="accent6"/>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B-165C-43BE-8A65-C5B69AEE9F10}"/>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D-165C-43BE-8A65-C5B69AEE9F10}"/>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F-165C-43BE-8A65-C5B69AEE9F10}"/>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1-165C-43BE-8A65-C5B69AEE9F10}"/>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13-165C-43BE-8A65-C5B69AEE9F10}"/>
              </c:ext>
            </c:extLst>
          </c:dPt>
          <c:dLbls>
            <c:dLbl>
              <c:idx val="0"/>
              <c:layout>
                <c:manualLayout>
                  <c:x val="-3.6567247275908691E-3"/>
                  <c:y val="-1.259266873625131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165C-43BE-8A65-C5B69AEE9F10}"/>
                </c:ext>
                <c:ext xmlns:c15="http://schemas.microsoft.com/office/drawing/2012/chart" uri="{CE6537A1-D6FC-4f65-9D91-7224C49458BB}">
                  <c15:layout/>
                </c:ext>
              </c:extLst>
            </c:dLbl>
            <c:dLbl>
              <c:idx val="1"/>
              <c:layout>
                <c:manualLayout>
                  <c:x val="0.12249054224174476"/>
                  <c:y val="-9.0434637155930975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165C-43BE-8A65-C5B69AEE9F10}"/>
                </c:ext>
                <c:ext xmlns:c15="http://schemas.microsoft.com/office/drawing/2012/chart" uri="{CE6537A1-D6FC-4f65-9D91-7224C49458BB}">
                  <c15:layout>
                    <c:manualLayout>
                      <c:w val="0.23404420953716804"/>
                      <c:h val="0.12755302352709585"/>
                    </c:manualLayout>
                  </c15:layout>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dLbl>
            <c:dLbl>
              <c:idx val="3"/>
              <c:layout>
                <c:manualLayout>
                  <c:x val="4.3929834617255199E-2"/>
                  <c:y val="8.365652244257557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7-165C-43BE-8A65-C5B69AEE9F10}"/>
                </c:ext>
                <c:ext xmlns:c15="http://schemas.microsoft.com/office/drawing/2012/chart" uri="{CE6537A1-D6FC-4f65-9D91-7224C49458BB}">
                  <c15:layout>
                    <c:manualLayout>
                      <c:w val="0.24760564971595725"/>
                      <c:h val="0.17393594117331254"/>
                    </c:manualLayout>
                  </c15:layout>
                </c:ext>
              </c:extLst>
            </c:dLbl>
            <c:dLbl>
              <c:idx val="4"/>
              <c:layout>
                <c:manualLayout>
                  <c:x val="2.1928974787242504E-2"/>
                  <c:y val="-5.471680269731296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9-165C-43BE-8A65-C5B69AEE9F10}"/>
                </c:ext>
                <c:ext xmlns:c15="http://schemas.microsoft.com/office/drawing/2012/chart" uri="{CE6537A1-D6FC-4f65-9D91-7224C49458BB}">
                  <c15:layout/>
                </c:ext>
              </c:extLst>
            </c:dLbl>
            <c:dLbl>
              <c:idx val="5"/>
              <c:layout>
                <c:manualLayout>
                  <c:x val="-9.2398075240594929E-2"/>
                  <c:y val="-0.14483803101635795"/>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B-165C-43BE-8A65-C5B69AEE9F10}"/>
                </c:ext>
                <c:ext xmlns:c15="http://schemas.microsoft.com/office/drawing/2012/chart" uri="{CE6537A1-D6FC-4f65-9D91-7224C49458BB}">
                  <c15:layout/>
                </c:ext>
              </c:extLst>
            </c:dLbl>
            <c:dLbl>
              <c:idx val="6"/>
              <c:layout>
                <c:manualLayout>
                  <c:x val="-3.5606140141573213E-2"/>
                  <c:y val="4.5157788696778438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D-165C-43BE-8A65-C5B69AEE9F10}"/>
                </c:ext>
                <c:ext xmlns:c15="http://schemas.microsoft.com/office/drawing/2012/chart" uri="{CE6537A1-D6FC-4f65-9D91-7224C49458BB}">
                  <c15:layout/>
                </c:ext>
              </c:extLst>
            </c:dLbl>
            <c:dLbl>
              <c:idx val="7"/>
              <c:layout>
                <c:manualLayout>
                  <c:x val="-4.2271712886479802E-2"/>
                  <c:y val="-1.837201802578963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F-165C-43BE-8A65-C5B69AEE9F10}"/>
                </c:ext>
                <c:ext xmlns:c15="http://schemas.microsoft.com/office/drawing/2012/chart" uri="{CE6537A1-D6FC-4f65-9D91-7224C49458BB}">
                  <c15:layout/>
                </c:ext>
              </c:extLst>
            </c:dLbl>
            <c:dLbl>
              <c:idx val="8"/>
              <c:layout>
                <c:manualLayout>
                  <c:x val="-2.2775709854450012E-2"/>
                  <c:y val="3.6759112682716228E-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1-165C-43BE-8A65-C5B69AEE9F10}"/>
                </c:ext>
                <c:ext xmlns:c15="http://schemas.microsoft.com/office/drawing/2012/chart" uri="{CE6537A1-D6FC-4f65-9D91-7224C49458BB}">
                  <c15:layout/>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en-US"/>
                </a:p>
              </c:txPr>
              <c:dLblPos val="bestFit"/>
              <c:showLegendKey val="0"/>
              <c:showVal val="0"/>
              <c:showCatName val="1"/>
              <c:showSerName val="0"/>
              <c:showPercent val="0"/>
              <c:showBubbleSize val="0"/>
            </c:dLbl>
            <c:spPr>
              <a:noFill/>
              <a:ln>
                <a:noFill/>
              </a:ln>
              <a:effectLst/>
            </c:spPr>
            <c:dLblPos val="bestFit"/>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School!$A$19:$A$28</c:f>
              <c:strCache>
                <c:ptCount val="10"/>
                <c:pt idx="0">
                  <c:v>Engineering and Technology</c:v>
                </c:pt>
                <c:pt idx="1">
                  <c:v>Fairbanks Public Health</c:v>
                </c:pt>
                <c:pt idx="2">
                  <c:v>Herron Art and Design</c:v>
                </c:pt>
                <c:pt idx="3">
                  <c:v>Informatics and Computing</c:v>
                </c:pt>
                <c:pt idx="4">
                  <c:v>Liberal Arts</c:v>
                </c:pt>
                <c:pt idx="5">
                  <c:v>Medicine</c:v>
                </c:pt>
                <c:pt idx="6">
                  <c:v>Nursing</c:v>
                </c:pt>
                <c:pt idx="7">
                  <c:v>Lilly Family Philanthropy</c:v>
                </c:pt>
                <c:pt idx="8">
                  <c:v>Science</c:v>
                </c:pt>
                <c:pt idx="9">
                  <c:v>Social Work</c:v>
                </c:pt>
              </c:strCache>
            </c:strRef>
          </c:cat>
          <c:val>
            <c:numRef>
              <c:f>School!$B$19:$B$28</c:f>
              <c:numCache>
                <c:formatCode>General</c:formatCode>
                <c:ptCount val="10"/>
                <c:pt idx="0">
                  <c:v>4</c:v>
                </c:pt>
                <c:pt idx="1">
                  <c:v>3</c:v>
                </c:pt>
                <c:pt idx="2">
                  <c:v>3</c:v>
                </c:pt>
                <c:pt idx="3">
                  <c:v>4</c:v>
                </c:pt>
                <c:pt idx="4">
                  <c:v>19</c:v>
                </c:pt>
                <c:pt idx="5">
                  <c:v>27</c:v>
                </c:pt>
                <c:pt idx="6">
                  <c:v>4</c:v>
                </c:pt>
                <c:pt idx="7">
                  <c:v>1</c:v>
                </c:pt>
                <c:pt idx="8">
                  <c:v>12</c:v>
                </c:pt>
                <c:pt idx="9">
                  <c:v>1</c:v>
                </c:pt>
              </c:numCache>
            </c:numRef>
          </c:val>
          <c:extLst xmlns:c16r2="http://schemas.microsoft.com/office/drawing/2015/06/chart">
            <c:ext xmlns:c16="http://schemas.microsoft.com/office/drawing/2014/chart" uri="{C3380CC4-5D6E-409C-BE32-E72D297353CC}">
              <c16:uniqueId val="{00000014-165C-43BE-8A65-C5B69AEE9F1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BE1C71-9470-4B4D-B030-CF4CD560938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7F4DFE9-7A45-4354-AE11-01FAB2BD2130}">
      <dgm:prSet phldrT="[Text]" custT="1"/>
      <dgm:spPr/>
      <dgm:t>
        <a:bodyPr/>
        <a:lstStyle/>
        <a:p>
          <a:pPr>
            <a:lnSpc>
              <a:spcPct val="100000"/>
            </a:lnSpc>
            <a:spcBef>
              <a:spcPts val="0"/>
            </a:spcBef>
            <a:spcAft>
              <a:spcPts val="0"/>
            </a:spcAft>
          </a:pPr>
          <a:r>
            <a:rPr lang="en-US" sz="2400" dirty="0" smtClean="0">
              <a:latin typeface="BentonSansCond Book" panose="02000606040000020004" pitchFamily="50" charset="0"/>
            </a:rPr>
            <a:t>2 universities on one campus</a:t>
          </a:r>
        </a:p>
        <a:p>
          <a:pPr>
            <a:lnSpc>
              <a:spcPct val="100000"/>
            </a:lnSpc>
            <a:spcBef>
              <a:spcPts val="0"/>
            </a:spcBef>
            <a:spcAft>
              <a:spcPts val="0"/>
            </a:spcAft>
          </a:pPr>
          <a:r>
            <a:rPr lang="en-US" sz="2400" dirty="0" smtClean="0">
              <a:latin typeface="BentonSansCond Book" panose="02000606040000020004" pitchFamily="50" charset="0"/>
            </a:rPr>
            <a:t>18 schools</a:t>
          </a:r>
          <a:endParaRPr lang="en-US" sz="2400" dirty="0">
            <a:latin typeface="BentonSansCond Book" panose="02000606040000020004" pitchFamily="50" charset="0"/>
          </a:endParaRPr>
        </a:p>
      </dgm:t>
    </dgm:pt>
    <dgm:pt modelId="{42D5AEDA-14B9-4E07-803C-A37E96A32D1A}" type="parTrans" cxnId="{0CA24BA8-E2FB-4872-BE41-A9D8C36E5839}">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4DB7E72E-247E-437E-918D-1566C4A86869}" type="sibTrans" cxnId="{0CA24BA8-E2FB-4872-BE41-A9D8C36E5839}">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C337B236-EECB-4E27-BA70-52BCBA3C53F3}">
      <dgm:prSet phldrT="[Text]" custT="1"/>
      <dgm:spPr/>
      <dgm:t>
        <a:bodyPr/>
        <a:lstStyle/>
        <a:p>
          <a:pPr>
            <a:lnSpc>
              <a:spcPct val="100000"/>
            </a:lnSpc>
            <a:spcBef>
              <a:spcPts val="0"/>
            </a:spcBef>
            <a:spcAft>
              <a:spcPts val="0"/>
            </a:spcAft>
          </a:pPr>
          <a:r>
            <a:rPr lang="en-US" sz="2400" dirty="0" smtClean="0">
              <a:latin typeface="BentonSansCond Book" panose="02000606040000020004" pitchFamily="50" charset="0"/>
            </a:rPr>
            <a:t>Top 20 best non-HBC for minorities</a:t>
          </a:r>
          <a:endParaRPr lang="en-US" sz="2400" dirty="0">
            <a:latin typeface="BentonSansCond Book" panose="02000606040000020004" pitchFamily="50" charset="0"/>
          </a:endParaRPr>
        </a:p>
      </dgm:t>
    </dgm:pt>
    <dgm:pt modelId="{7AF60374-6A72-4D67-B471-8E441243342F}" type="parTrans" cxnId="{6D03F992-2699-4239-B1CE-C9AB6E12CF82}">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BCF5AE18-C936-4E1B-B120-9CF5F057673A}" type="sibTrans" cxnId="{6D03F992-2699-4239-B1CE-C9AB6E12CF82}">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7243CED6-5317-4816-AF32-9B279161878C}">
      <dgm:prSet phldrT="[Text]" custT="1"/>
      <dgm:spPr/>
      <dgm:t>
        <a:bodyPr/>
        <a:lstStyle/>
        <a:p>
          <a:pPr>
            <a:lnSpc>
              <a:spcPct val="100000"/>
            </a:lnSpc>
            <a:spcBef>
              <a:spcPts val="0"/>
            </a:spcBef>
            <a:spcAft>
              <a:spcPts val="0"/>
            </a:spcAft>
          </a:pPr>
          <a:r>
            <a:rPr lang="en-US" sz="2400" dirty="0" smtClean="0">
              <a:latin typeface="BentonSansCond Book" panose="02000606040000020004" pitchFamily="50" charset="0"/>
            </a:rPr>
            <a:t>&gt;30,000 students, 2,500 faculty</a:t>
          </a:r>
          <a:endParaRPr lang="en-US" sz="2400" dirty="0">
            <a:latin typeface="BentonSansCond Book" panose="02000606040000020004" pitchFamily="50" charset="0"/>
          </a:endParaRPr>
        </a:p>
      </dgm:t>
    </dgm:pt>
    <dgm:pt modelId="{4382CB85-24C7-42FF-B8BF-4FAC0AC92EF3}" type="parTrans" cxnId="{C5667683-9ABF-448F-98D0-463A6FD7C3D2}">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E4A06B1E-0D0F-4861-9AD6-183D63E49D0E}" type="sibTrans" cxnId="{C5667683-9ABF-448F-98D0-463A6FD7C3D2}">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22E5B862-26E7-4610-AF9E-951FD9F20719}">
      <dgm:prSet phldrT="[Text]" custT="1"/>
      <dgm:spPr/>
      <dgm:t>
        <a:bodyPr/>
        <a:lstStyle/>
        <a:p>
          <a:pPr>
            <a:lnSpc>
              <a:spcPct val="100000"/>
            </a:lnSpc>
            <a:spcBef>
              <a:spcPts val="0"/>
            </a:spcBef>
            <a:spcAft>
              <a:spcPts val="0"/>
            </a:spcAft>
          </a:pPr>
          <a:r>
            <a:rPr lang="en-US" sz="2400" dirty="0" smtClean="0">
              <a:latin typeface="BentonSansCond Book" panose="02000606040000020004" pitchFamily="50" charset="0"/>
            </a:rPr>
            <a:t>255+ IU programs; 95+ Purdue programs</a:t>
          </a:r>
          <a:endParaRPr lang="en-US" sz="2400" dirty="0">
            <a:latin typeface="BentonSansCond Book" panose="02000606040000020004" pitchFamily="50" charset="0"/>
          </a:endParaRPr>
        </a:p>
      </dgm:t>
    </dgm:pt>
    <dgm:pt modelId="{9A589BF8-FCCD-47FA-AA44-50644F5E1872}" type="parTrans" cxnId="{9C1E2682-F1F0-4336-985A-44DB83C18741}">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5EDC0D79-86AB-4149-B12D-A4FCF0F67195}" type="sibTrans" cxnId="{9C1E2682-F1F0-4336-985A-44DB83C18741}">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83E3B8BA-0E0C-4C57-B1E8-0C078B63C79B}">
      <dgm:prSet phldrT="[Text]" custT="1"/>
      <dgm:spPr/>
      <dgm:t>
        <a:bodyPr/>
        <a:lstStyle/>
        <a:p>
          <a:pPr>
            <a:lnSpc>
              <a:spcPct val="100000"/>
            </a:lnSpc>
            <a:spcBef>
              <a:spcPts val="0"/>
            </a:spcBef>
            <a:spcAft>
              <a:spcPts val="0"/>
            </a:spcAft>
          </a:pPr>
          <a:r>
            <a:rPr lang="en-US" sz="2400" dirty="0" smtClean="0">
              <a:latin typeface="BentonSansCond Book" panose="02000606040000020004" pitchFamily="50" charset="0"/>
            </a:rPr>
            <a:t>Health &amp; Life Sciences Campus: Dental, Medical, Nursing, Public Health, Rehabilitation Science</a:t>
          </a:r>
          <a:endParaRPr lang="en-US" sz="2400" dirty="0">
            <a:latin typeface="BentonSansCond Book" panose="02000606040000020004" pitchFamily="50" charset="0"/>
          </a:endParaRPr>
        </a:p>
      </dgm:t>
    </dgm:pt>
    <dgm:pt modelId="{977DDC3F-22BC-43E9-9622-606892D5B5F4}" type="parTrans" cxnId="{E08DCD09-C77A-4DDC-B19E-2E4A04885B3A}">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9DB17465-8B04-4C83-9BD5-F5BC3CCE132B}" type="sibTrans" cxnId="{E08DCD09-C77A-4DDC-B19E-2E4A04885B3A}">
      <dgm:prSet/>
      <dgm:spPr/>
      <dgm:t>
        <a:bodyPr/>
        <a:lstStyle/>
        <a:p>
          <a:pPr>
            <a:lnSpc>
              <a:spcPct val="100000"/>
            </a:lnSpc>
            <a:spcBef>
              <a:spcPts val="0"/>
            </a:spcBef>
            <a:spcAft>
              <a:spcPts val="0"/>
            </a:spcAft>
          </a:pPr>
          <a:endParaRPr lang="en-US" sz="2400">
            <a:latin typeface="BentonSansCond Book" panose="02000606040000020004" pitchFamily="50" charset="0"/>
          </a:endParaRPr>
        </a:p>
      </dgm:t>
    </dgm:pt>
    <dgm:pt modelId="{9250B054-BD03-4E84-9339-6CB224DF11D6}" type="pres">
      <dgm:prSet presAssocID="{70BE1C71-9470-4B4D-B030-CF4CD5609384}" presName="diagram" presStyleCnt="0">
        <dgm:presLayoutVars>
          <dgm:dir/>
          <dgm:resizeHandles val="exact"/>
        </dgm:presLayoutVars>
      </dgm:prSet>
      <dgm:spPr/>
      <dgm:t>
        <a:bodyPr/>
        <a:lstStyle/>
        <a:p>
          <a:endParaRPr lang="en-US"/>
        </a:p>
      </dgm:t>
    </dgm:pt>
    <dgm:pt modelId="{860EF940-B8EB-462D-BB10-0098F0D82792}" type="pres">
      <dgm:prSet presAssocID="{57F4DFE9-7A45-4354-AE11-01FAB2BD2130}" presName="node" presStyleLbl="node1" presStyleIdx="0" presStyleCnt="5" custScaleX="114398" custScaleY="133104">
        <dgm:presLayoutVars>
          <dgm:bulletEnabled val="1"/>
        </dgm:presLayoutVars>
      </dgm:prSet>
      <dgm:spPr/>
      <dgm:t>
        <a:bodyPr/>
        <a:lstStyle/>
        <a:p>
          <a:endParaRPr lang="en-US"/>
        </a:p>
      </dgm:t>
    </dgm:pt>
    <dgm:pt modelId="{9B07A2B2-8E10-4F38-AA5B-DE5E92C21F51}" type="pres">
      <dgm:prSet presAssocID="{4DB7E72E-247E-437E-918D-1566C4A86869}" presName="sibTrans" presStyleCnt="0"/>
      <dgm:spPr/>
    </dgm:pt>
    <dgm:pt modelId="{C57DA690-3EBF-44AC-BA15-425554E11474}" type="pres">
      <dgm:prSet presAssocID="{C337B236-EECB-4E27-BA70-52BCBA3C53F3}" presName="node" presStyleLbl="node1" presStyleIdx="1" presStyleCnt="5" custScaleX="114686" custLinFactY="35256" custLinFactNeighborX="6406" custLinFactNeighborY="100000">
        <dgm:presLayoutVars>
          <dgm:bulletEnabled val="1"/>
        </dgm:presLayoutVars>
      </dgm:prSet>
      <dgm:spPr/>
      <dgm:t>
        <a:bodyPr/>
        <a:lstStyle/>
        <a:p>
          <a:endParaRPr lang="en-US"/>
        </a:p>
      </dgm:t>
    </dgm:pt>
    <dgm:pt modelId="{697C43BB-F1A1-4B5D-88D5-4D67F42B0B92}" type="pres">
      <dgm:prSet presAssocID="{BCF5AE18-C936-4E1B-B120-9CF5F057673A}" presName="sibTrans" presStyleCnt="0"/>
      <dgm:spPr/>
    </dgm:pt>
    <dgm:pt modelId="{D7857FFA-C83F-4280-A405-C78A46BD846B}" type="pres">
      <dgm:prSet presAssocID="{7243CED6-5317-4816-AF32-9B279161878C}" presName="node" presStyleLbl="node1" presStyleIdx="2" presStyleCnt="5" custScaleX="110615" custLinFactNeighborX="-547" custLinFactNeighborY="-9122">
        <dgm:presLayoutVars>
          <dgm:bulletEnabled val="1"/>
        </dgm:presLayoutVars>
      </dgm:prSet>
      <dgm:spPr/>
      <dgm:t>
        <a:bodyPr/>
        <a:lstStyle/>
        <a:p>
          <a:endParaRPr lang="en-US"/>
        </a:p>
      </dgm:t>
    </dgm:pt>
    <dgm:pt modelId="{D6BCF06A-9B03-4F12-B057-610201E2FE53}" type="pres">
      <dgm:prSet presAssocID="{E4A06B1E-0D0F-4861-9AD6-183D63E49D0E}" presName="sibTrans" presStyleCnt="0"/>
      <dgm:spPr/>
    </dgm:pt>
    <dgm:pt modelId="{1D1CE288-F011-47A1-AD81-4E00D516BA29}" type="pres">
      <dgm:prSet presAssocID="{22E5B862-26E7-4610-AF9E-951FD9F20719}" presName="node" presStyleLbl="node1" presStyleIdx="3" presStyleCnt="5" custScaleX="110736" custScaleY="123464" custLinFactY="-44137" custLinFactNeighborX="5775" custLinFactNeighborY="-100000">
        <dgm:presLayoutVars>
          <dgm:bulletEnabled val="1"/>
        </dgm:presLayoutVars>
      </dgm:prSet>
      <dgm:spPr/>
      <dgm:t>
        <a:bodyPr/>
        <a:lstStyle/>
        <a:p>
          <a:endParaRPr lang="en-US"/>
        </a:p>
      </dgm:t>
    </dgm:pt>
    <dgm:pt modelId="{D78E89F1-7F22-4E2F-ACA0-5208E583698D}" type="pres">
      <dgm:prSet presAssocID="{5EDC0D79-86AB-4149-B12D-A4FCF0F67195}" presName="sibTrans" presStyleCnt="0"/>
      <dgm:spPr/>
    </dgm:pt>
    <dgm:pt modelId="{768BEB31-2488-462D-8A1B-6D2011E33CE5}" type="pres">
      <dgm:prSet presAssocID="{83E3B8BA-0E0C-4C57-B1E8-0C078B63C79B}" presName="node" presStyleLbl="node1" presStyleIdx="4" presStyleCnt="5" custScaleX="219787" custLinFactNeighborY="-12771">
        <dgm:presLayoutVars>
          <dgm:bulletEnabled val="1"/>
        </dgm:presLayoutVars>
      </dgm:prSet>
      <dgm:spPr/>
      <dgm:t>
        <a:bodyPr/>
        <a:lstStyle/>
        <a:p>
          <a:endParaRPr lang="en-US"/>
        </a:p>
      </dgm:t>
    </dgm:pt>
  </dgm:ptLst>
  <dgm:cxnLst>
    <dgm:cxn modelId="{9C1E2682-F1F0-4336-985A-44DB83C18741}" srcId="{70BE1C71-9470-4B4D-B030-CF4CD5609384}" destId="{22E5B862-26E7-4610-AF9E-951FD9F20719}" srcOrd="3" destOrd="0" parTransId="{9A589BF8-FCCD-47FA-AA44-50644F5E1872}" sibTransId="{5EDC0D79-86AB-4149-B12D-A4FCF0F67195}"/>
    <dgm:cxn modelId="{E08DCD09-C77A-4DDC-B19E-2E4A04885B3A}" srcId="{70BE1C71-9470-4B4D-B030-CF4CD5609384}" destId="{83E3B8BA-0E0C-4C57-B1E8-0C078B63C79B}" srcOrd="4" destOrd="0" parTransId="{977DDC3F-22BC-43E9-9622-606892D5B5F4}" sibTransId="{9DB17465-8B04-4C83-9BD5-F5BC3CCE132B}"/>
    <dgm:cxn modelId="{2935A61D-3B75-46E3-8DAC-32BC302795EF}" type="presOf" srcId="{57F4DFE9-7A45-4354-AE11-01FAB2BD2130}" destId="{860EF940-B8EB-462D-BB10-0098F0D82792}" srcOrd="0" destOrd="0" presId="urn:microsoft.com/office/officeart/2005/8/layout/default"/>
    <dgm:cxn modelId="{0CA24BA8-E2FB-4872-BE41-A9D8C36E5839}" srcId="{70BE1C71-9470-4B4D-B030-CF4CD5609384}" destId="{57F4DFE9-7A45-4354-AE11-01FAB2BD2130}" srcOrd="0" destOrd="0" parTransId="{42D5AEDA-14B9-4E07-803C-A37E96A32D1A}" sibTransId="{4DB7E72E-247E-437E-918D-1566C4A86869}"/>
    <dgm:cxn modelId="{C5667683-9ABF-448F-98D0-463A6FD7C3D2}" srcId="{70BE1C71-9470-4B4D-B030-CF4CD5609384}" destId="{7243CED6-5317-4816-AF32-9B279161878C}" srcOrd="2" destOrd="0" parTransId="{4382CB85-24C7-42FF-B8BF-4FAC0AC92EF3}" sibTransId="{E4A06B1E-0D0F-4861-9AD6-183D63E49D0E}"/>
    <dgm:cxn modelId="{22B3BA77-E30B-4198-A018-B6B53E80DC59}" type="presOf" srcId="{22E5B862-26E7-4610-AF9E-951FD9F20719}" destId="{1D1CE288-F011-47A1-AD81-4E00D516BA29}" srcOrd="0" destOrd="0" presId="urn:microsoft.com/office/officeart/2005/8/layout/default"/>
    <dgm:cxn modelId="{029D1C42-4C00-4A2C-98B0-5A43886C61C1}" type="presOf" srcId="{70BE1C71-9470-4B4D-B030-CF4CD5609384}" destId="{9250B054-BD03-4E84-9339-6CB224DF11D6}" srcOrd="0" destOrd="0" presId="urn:microsoft.com/office/officeart/2005/8/layout/default"/>
    <dgm:cxn modelId="{6D03F992-2699-4239-B1CE-C9AB6E12CF82}" srcId="{70BE1C71-9470-4B4D-B030-CF4CD5609384}" destId="{C337B236-EECB-4E27-BA70-52BCBA3C53F3}" srcOrd="1" destOrd="0" parTransId="{7AF60374-6A72-4D67-B471-8E441243342F}" sibTransId="{BCF5AE18-C936-4E1B-B120-9CF5F057673A}"/>
    <dgm:cxn modelId="{50DA86A0-A5E5-4A01-B595-8B9ECD7E5D37}" type="presOf" srcId="{83E3B8BA-0E0C-4C57-B1E8-0C078B63C79B}" destId="{768BEB31-2488-462D-8A1B-6D2011E33CE5}" srcOrd="0" destOrd="0" presId="urn:microsoft.com/office/officeart/2005/8/layout/default"/>
    <dgm:cxn modelId="{D8E676E1-27FB-443D-94D2-9763906CE69B}" type="presOf" srcId="{C337B236-EECB-4E27-BA70-52BCBA3C53F3}" destId="{C57DA690-3EBF-44AC-BA15-425554E11474}" srcOrd="0" destOrd="0" presId="urn:microsoft.com/office/officeart/2005/8/layout/default"/>
    <dgm:cxn modelId="{C821F3BE-2C82-4517-81E9-F9761B5CB8BF}" type="presOf" srcId="{7243CED6-5317-4816-AF32-9B279161878C}" destId="{D7857FFA-C83F-4280-A405-C78A46BD846B}" srcOrd="0" destOrd="0" presId="urn:microsoft.com/office/officeart/2005/8/layout/default"/>
    <dgm:cxn modelId="{92660088-478E-4A58-973E-57EA2D7F777A}" type="presParOf" srcId="{9250B054-BD03-4E84-9339-6CB224DF11D6}" destId="{860EF940-B8EB-462D-BB10-0098F0D82792}" srcOrd="0" destOrd="0" presId="urn:microsoft.com/office/officeart/2005/8/layout/default"/>
    <dgm:cxn modelId="{C638FA6A-F29D-4182-8C00-563063BFAFE9}" type="presParOf" srcId="{9250B054-BD03-4E84-9339-6CB224DF11D6}" destId="{9B07A2B2-8E10-4F38-AA5B-DE5E92C21F51}" srcOrd="1" destOrd="0" presId="urn:microsoft.com/office/officeart/2005/8/layout/default"/>
    <dgm:cxn modelId="{0548813D-4D4D-42FA-97FC-693CBE8AE137}" type="presParOf" srcId="{9250B054-BD03-4E84-9339-6CB224DF11D6}" destId="{C57DA690-3EBF-44AC-BA15-425554E11474}" srcOrd="2" destOrd="0" presId="urn:microsoft.com/office/officeart/2005/8/layout/default"/>
    <dgm:cxn modelId="{04F77363-C056-4A40-947F-0E16B5F0EBAF}" type="presParOf" srcId="{9250B054-BD03-4E84-9339-6CB224DF11D6}" destId="{697C43BB-F1A1-4B5D-88D5-4D67F42B0B92}" srcOrd="3" destOrd="0" presId="urn:microsoft.com/office/officeart/2005/8/layout/default"/>
    <dgm:cxn modelId="{CB6876F8-AF28-4148-8D6B-894230EA7D8C}" type="presParOf" srcId="{9250B054-BD03-4E84-9339-6CB224DF11D6}" destId="{D7857FFA-C83F-4280-A405-C78A46BD846B}" srcOrd="4" destOrd="0" presId="urn:microsoft.com/office/officeart/2005/8/layout/default"/>
    <dgm:cxn modelId="{BFBDB398-0C67-40D0-BE87-3A088A7B99C0}" type="presParOf" srcId="{9250B054-BD03-4E84-9339-6CB224DF11D6}" destId="{D6BCF06A-9B03-4F12-B057-610201E2FE53}" srcOrd="5" destOrd="0" presId="urn:microsoft.com/office/officeart/2005/8/layout/default"/>
    <dgm:cxn modelId="{A2AF25C3-0A66-4FB8-AC1F-0F1DA1C3103C}" type="presParOf" srcId="{9250B054-BD03-4E84-9339-6CB224DF11D6}" destId="{1D1CE288-F011-47A1-AD81-4E00D516BA29}" srcOrd="6" destOrd="0" presId="urn:microsoft.com/office/officeart/2005/8/layout/default"/>
    <dgm:cxn modelId="{8A1A9DE3-C854-4460-8E70-C329EE15D936}" type="presParOf" srcId="{9250B054-BD03-4E84-9339-6CB224DF11D6}" destId="{D78E89F1-7F22-4E2F-ACA0-5208E583698D}" srcOrd="7" destOrd="0" presId="urn:microsoft.com/office/officeart/2005/8/layout/default"/>
    <dgm:cxn modelId="{5E8EB489-8B5F-427D-9695-ABF4CC131B24}" type="presParOf" srcId="{9250B054-BD03-4E84-9339-6CB224DF11D6}" destId="{768BEB31-2488-462D-8A1B-6D2011E33CE5}"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90B70F-DE93-40F8-8D4C-7C505529690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7E9D923A-EA03-45EE-AF15-B5E2975EAED5}">
      <dgm:prSet phldrT="[Text]"/>
      <dgm:spPr/>
      <dgm:t>
        <a:bodyPr/>
        <a:lstStyle/>
        <a:p>
          <a:r>
            <a:rPr lang="en-US" dirty="0" smtClean="0">
              <a:latin typeface="BentonSansCond Book" panose="02000606040000020004" pitchFamily="50" charset="0"/>
            </a:rPr>
            <a:t>Desired Outcomes for Women and URM Faculty</a:t>
          </a:r>
          <a:endParaRPr lang="en-US" dirty="0">
            <a:latin typeface="BentonSansCond Book" panose="02000606040000020004" pitchFamily="50" charset="0"/>
          </a:endParaRPr>
        </a:p>
      </dgm:t>
    </dgm:pt>
    <dgm:pt modelId="{D56193AC-7D01-4498-AA81-6D6C111AB88B}" type="parTrans" cxnId="{3E180D9A-835F-4358-AEA0-691820B3CF83}">
      <dgm:prSet/>
      <dgm:spPr/>
      <dgm:t>
        <a:bodyPr/>
        <a:lstStyle/>
        <a:p>
          <a:endParaRPr lang="en-US">
            <a:latin typeface="BentonSansCond Book" panose="02000606040000020004" pitchFamily="50" charset="0"/>
          </a:endParaRPr>
        </a:p>
      </dgm:t>
    </dgm:pt>
    <dgm:pt modelId="{7450D3AA-9A8E-4FB6-B11D-570371147982}" type="sibTrans" cxnId="{3E180D9A-835F-4358-AEA0-691820B3CF83}">
      <dgm:prSet/>
      <dgm:spPr/>
      <dgm:t>
        <a:bodyPr/>
        <a:lstStyle/>
        <a:p>
          <a:endParaRPr lang="en-US">
            <a:latin typeface="BentonSansCond Book" panose="02000606040000020004" pitchFamily="50" charset="0"/>
          </a:endParaRPr>
        </a:p>
      </dgm:t>
    </dgm:pt>
    <dgm:pt modelId="{184F93D3-7895-49AF-9EEA-EAC634CDD798}">
      <dgm:prSet phldrT="[Text]"/>
      <dgm:spPr/>
      <dgm:t>
        <a:bodyPr/>
        <a:lstStyle/>
        <a:p>
          <a:r>
            <a:rPr lang="en-US" dirty="0" smtClean="0">
              <a:latin typeface="BentonSansCond Book" panose="02000606040000020004" pitchFamily="50" charset="0"/>
            </a:rPr>
            <a:t>Become more productive researchers</a:t>
          </a:r>
          <a:endParaRPr lang="en-US" dirty="0">
            <a:latin typeface="BentonSansCond Book" panose="02000606040000020004" pitchFamily="50" charset="0"/>
          </a:endParaRPr>
        </a:p>
      </dgm:t>
    </dgm:pt>
    <dgm:pt modelId="{F33D590C-787E-4853-9E51-9C024CAEF730}" type="parTrans" cxnId="{F86450AE-4003-4B3E-9A40-2AACCC3178E4}">
      <dgm:prSet/>
      <dgm:spPr/>
      <dgm:t>
        <a:bodyPr/>
        <a:lstStyle/>
        <a:p>
          <a:endParaRPr lang="en-US">
            <a:latin typeface="BentonSansCond Book" panose="02000606040000020004" pitchFamily="50" charset="0"/>
          </a:endParaRPr>
        </a:p>
      </dgm:t>
    </dgm:pt>
    <dgm:pt modelId="{647D482E-6BA6-4151-9DDB-CD67837C1239}" type="sibTrans" cxnId="{F86450AE-4003-4B3E-9A40-2AACCC3178E4}">
      <dgm:prSet/>
      <dgm:spPr/>
      <dgm:t>
        <a:bodyPr/>
        <a:lstStyle/>
        <a:p>
          <a:endParaRPr lang="en-US">
            <a:latin typeface="BentonSansCond Book" panose="02000606040000020004" pitchFamily="50" charset="0"/>
          </a:endParaRPr>
        </a:p>
      </dgm:t>
    </dgm:pt>
    <dgm:pt modelId="{7A98E39F-3BB7-4BF7-BBD0-82B91CC22953}">
      <dgm:prSet phldrT="[Text]"/>
      <dgm:spPr/>
      <dgm:t>
        <a:bodyPr/>
        <a:lstStyle/>
        <a:p>
          <a:r>
            <a:rPr lang="en-US" dirty="0" smtClean="0">
              <a:latin typeface="BentonSansCond Book" panose="02000606040000020004" pitchFamily="50" charset="0"/>
            </a:rPr>
            <a:t>Organizational Benefits</a:t>
          </a:r>
          <a:endParaRPr lang="en-US" dirty="0">
            <a:latin typeface="BentonSansCond Book" panose="02000606040000020004" pitchFamily="50" charset="0"/>
          </a:endParaRPr>
        </a:p>
      </dgm:t>
    </dgm:pt>
    <dgm:pt modelId="{5EB40C13-CEE1-44CC-A854-149A44878279}" type="parTrans" cxnId="{E7152D21-97DE-4668-98CD-F9B38A6B8CE3}">
      <dgm:prSet/>
      <dgm:spPr/>
      <dgm:t>
        <a:bodyPr/>
        <a:lstStyle/>
        <a:p>
          <a:endParaRPr lang="en-US">
            <a:latin typeface="BentonSansCond Book" panose="02000606040000020004" pitchFamily="50" charset="0"/>
          </a:endParaRPr>
        </a:p>
      </dgm:t>
    </dgm:pt>
    <dgm:pt modelId="{F2871B87-160C-4999-AFCC-9AE4A8DA92FE}" type="sibTrans" cxnId="{E7152D21-97DE-4668-98CD-F9B38A6B8CE3}">
      <dgm:prSet/>
      <dgm:spPr/>
      <dgm:t>
        <a:bodyPr/>
        <a:lstStyle/>
        <a:p>
          <a:endParaRPr lang="en-US">
            <a:latin typeface="BentonSansCond Book" panose="02000606040000020004" pitchFamily="50" charset="0"/>
          </a:endParaRPr>
        </a:p>
      </dgm:t>
    </dgm:pt>
    <dgm:pt modelId="{FB26CF62-CF44-4C37-9FB7-2E83509EE3B6}">
      <dgm:prSet phldrT="[Text]"/>
      <dgm:spPr/>
      <dgm:t>
        <a:bodyPr/>
        <a:lstStyle/>
        <a:p>
          <a:r>
            <a:rPr lang="en-US" dirty="0" smtClean="0">
              <a:latin typeface="BentonSansCond Book" panose="02000606040000020004" pitchFamily="50" charset="0"/>
            </a:rPr>
            <a:t>Retention of women and URM faculty</a:t>
          </a:r>
          <a:endParaRPr lang="en-US" dirty="0">
            <a:latin typeface="BentonSansCond Book" panose="02000606040000020004" pitchFamily="50" charset="0"/>
          </a:endParaRPr>
        </a:p>
      </dgm:t>
    </dgm:pt>
    <dgm:pt modelId="{A5C2FFC3-76A6-4567-89EE-C32142A02445}" type="parTrans" cxnId="{A2558B1D-E56F-47EA-937C-4A9E7A7D2BE1}">
      <dgm:prSet/>
      <dgm:spPr/>
      <dgm:t>
        <a:bodyPr/>
        <a:lstStyle/>
        <a:p>
          <a:endParaRPr lang="en-US">
            <a:latin typeface="BentonSansCond Book" panose="02000606040000020004" pitchFamily="50" charset="0"/>
          </a:endParaRPr>
        </a:p>
      </dgm:t>
    </dgm:pt>
    <dgm:pt modelId="{BBE810EA-2713-4D36-89D1-EC0F819E1CB3}" type="sibTrans" cxnId="{A2558B1D-E56F-47EA-937C-4A9E7A7D2BE1}">
      <dgm:prSet/>
      <dgm:spPr/>
      <dgm:t>
        <a:bodyPr/>
        <a:lstStyle/>
        <a:p>
          <a:endParaRPr lang="en-US">
            <a:latin typeface="BentonSansCond Book" panose="02000606040000020004" pitchFamily="50" charset="0"/>
          </a:endParaRPr>
        </a:p>
      </dgm:t>
    </dgm:pt>
    <dgm:pt modelId="{0810E4A6-BB6B-4AD3-B6F6-A5B079A38385}">
      <dgm:prSet phldrT="[Text]"/>
      <dgm:spPr/>
      <dgm:t>
        <a:bodyPr/>
        <a:lstStyle/>
        <a:p>
          <a:r>
            <a:rPr lang="en-US" dirty="0" smtClean="0">
              <a:latin typeface="BentonSansCond Book" panose="02000606040000020004" pitchFamily="50" charset="0"/>
            </a:rPr>
            <a:t>Program Structure</a:t>
          </a:r>
          <a:endParaRPr lang="en-US" dirty="0">
            <a:latin typeface="BentonSansCond Book" panose="02000606040000020004" pitchFamily="50" charset="0"/>
          </a:endParaRPr>
        </a:p>
      </dgm:t>
    </dgm:pt>
    <dgm:pt modelId="{8CFA6788-7018-4F05-B0D3-55E506BA51F9}" type="parTrans" cxnId="{F3A83F07-D733-4ABC-B933-345CDFF9B99C}">
      <dgm:prSet/>
      <dgm:spPr/>
      <dgm:t>
        <a:bodyPr/>
        <a:lstStyle/>
        <a:p>
          <a:endParaRPr lang="en-US">
            <a:latin typeface="BentonSansCond Book" panose="02000606040000020004" pitchFamily="50" charset="0"/>
          </a:endParaRPr>
        </a:p>
      </dgm:t>
    </dgm:pt>
    <dgm:pt modelId="{D3AAA12C-8974-459F-835D-75EE13246561}" type="sibTrans" cxnId="{F3A83F07-D733-4ABC-B933-345CDFF9B99C}">
      <dgm:prSet/>
      <dgm:spPr/>
      <dgm:t>
        <a:bodyPr/>
        <a:lstStyle/>
        <a:p>
          <a:endParaRPr lang="en-US">
            <a:latin typeface="BentonSansCond Book" panose="02000606040000020004" pitchFamily="50" charset="0"/>
          </a:endParaRPr>
        </a:p>
      </dgm:t>
    </dgm:pt>
    <dgm:pt modelId="{F500E17B-B72A-457A-BA65-19DDF648745C}">
      <dgm:prSet phldrT="[Text]"/>
      <dgm:spPr/>
      <dgm:t>
        <a:bodyPr/>
        <a:lstStyle/>
        <a:p>
          <a:r>
            <a:rPr lang="en-US" dirty="0" smtClean="0">
              <a:latin typeface="BentonSansCond Book" panose="02000606040000020004" pitchFamily="50" charset="0"/>
            </a:rPr>
            <a:t>Complements informal mentoring or departmental mentoring </a:t>
          </a:r>
          <a:endParaRPr lang="en-US" dirty="0">
            <a:latin typeface="BentonSansCond Book" panose="02000606040000020004" pitchFamily="50" charset="0"/>
          </a:endParaRPr>
        </a:p>
      </dgm:t>
    </dgm:pt>
    <dgm:pt modelId="{9E23A2A5-CCCA-4EFC-9E5A-BC1BF3FDA2ED}" type="parTrans" cxnId="{5115BD78-B64D-44CF-B87F-4DF494C2F264}">
      <dgm:prSet/>
      <dgm:spPr/>
      <dgm:t>
        <a:bodyPr/>
        <a:lstStyle/>
        <a:p>
          <a:endParaRPr lang="en-US">
            <a:latin typeface="BentonSansCond Book" panose="02000606040000020004" pitchFamily="50" charset="0"/>
          </a:endParaRPr>
        </a:p>
      </dgm:t>
    </dgm:pt>
    <dgm:pt modelId="{7D662E3C-DCF4-4AEE-AB51-23FE396991A4}" type="sibTrans" cxnId="{5115BD78-B64D-44CF-B87F-4DF494C2F264}">
      <dgm:prSet/>
      <dgm:spPr/>
      <dgm:t>
        <a:bodyPr/>
        <a:lstStyle/>
        <a:p>
          <a:endParaRPr lang="en-US">
            <a:latin typeface="BentonSansCond Book" panose="02000606040000020004" pitchFamily="50" charset="0"/>
          </a:endParaRPr>
        </a:p>
      </dgm:t>
    </dgm:pt>
    <dgm:pt modelId="{DE203C55-7BCD-4B54-9E99-E5A97E3A6DFB}">
      <dgm:prSet/>
      <dgm:spPr/>
      <dgm:t>
        <a:bodyPr/>
        <a:lstStyle/>
        <a:p>
          <a:r>
            <a:rPr lang="en-US" dirty="0" smtClean="0">
              <a:latin typeface="BentonSansCond Book" panose="02000606040000020004" pitchFamily="50" charset="0"/>
            </a:rPr>
            <a:t>Be promoted and tenured</a:t>
          </a:r>
          <a:endParaRPr lang="en-US" dirty="0">
            <a:latin typeface="BentonSansCond Book" panose="02000606040000020004" pitchFamily="50" charset="0"/>
          </a:endParaRPr>
        </a:p>
      </dgm:t>
    </dgm:pt>
    <dgm:pt modelId="{A5E40CFF-E930-4E1C-A622-B2B9EA4266DA}" type="parTrans" cxnId="{76B156DC-4B79-4BC8-934E-C586A466C33C}">
      <dgm:prSet/>
      <dgm:spPr/>
      <dgm:t>
        <a:bodyPr/>
        <a:lstStyle/>
        <a:p>
          <a:endParaRPr lang="en-US">
            <a:latin typeface="BentonSansCond Book" panose="02000606040000020004" pitchFamily="50" charset="0"/>
          </a:endParaRPr>
        </a:p>
      </dgm:t>
    </dgm:pt>
    <dgm:pt modelId="{5FFC854F-D873-4D08-AF96-63E3A4C2DB3B}" type="sibTrans" cxnId="{76B156DC-4B79-4BC8-934E-C586A466C33C}">
      <dgm:prSet/>
      <dgm:spPr/>
      <dgm:t>
        <a:bodyPr/>
        <a:lstStyle/>
        <a:p>
          <a:endParaRPr lang="en-US">
            <a:latin typeface="BentonSansCond Book" panose="02000606040000020004" pitchFamily="50" charset="0"/>
          </a:endParaRPr>
        </a:p>
      </dgm:t>
    </dgm:pt>
    <dgm:pt modelId="{D2F85BA3-0AD2-4C27-9354-5054B8320389}">
      <dgm:prSet/>
      <dgm:spPr/>
      <dgm:t>
        <a:bodyPr/>
        <a:lstStyle/>
        <a:p>
          <a:r>
            <a:rPr lang="en-US" dirty="0" smtClean="0">
              <a:latin typeface="BentonSansCond Book" panose="02000606040000020004" pitchFamily="50" charset="0"/>
            </a:rPr>
            <a:t>Pursue and receive external funding for research &amp; scholarship</a:t>
          </a:r>
          <a:endParaRPr lang="en-US" dirty="0">
            <a:latin typeface="BentonSansCond Book" panose="02000606040000020004" pitchFamily="50" charset="0"/>
          </a:endParaRPr>
        </a:p>
      </dgm:t>
    </dgm:pt>
    <dgm:pt modelId="{D1F471E1-160D-4851-B5AC-FFB847A6968A}" type="parTrans" cxnId="{EFA82BDA-E927-4620-83F6-2121061DDCC3}">
      <dgm:prSet/>
      <dgm:spPr/>
      <dgm:t>
        <a:bodyPr/>
        <a:lstStyle/>
        <a:p>
          <a:endParaRPr lang="en-US">
            <a:latin typeface="BentonSansCond Book" panose="02000606040000020004" pitchFamily="50" charset="0"/>
          </a:endParaRPr>
        </a:p>
      </dgm:t>
    </dgm:pt>
    <dgm:pt modelId="{132CA953-6594-46BA-96E2-34DEE82063B4}" type="sibTrans" cxnId="{EFA82BDA-E927-4620-83F6-2121061DDCC3}">
      <dgm:prSet/>
      <dgm:spPr/>
      <dgm:t>
        <a:bodyPr/>
        <a:lstStyle/>
        <a:p>
          <a:endParaRPr lang="en-US">
            <a:latin typeface="BentonSansCond Book" panose="02000606040000020004" pitchFamily="50" charset="0"/>
          </a:endParaRPr>
        </a:p>
      </dgm:t>
    </dgm:pt>
    <dgm:pt modelId="{53CCCF6F-0653-42AD-B042-483DB19CC912}">
      <dgm:prSet/>
      <dgm:spPr/>
      <dgm:t>
        <a:bodyPr/>
        <a:lstStyle/>
        <a:p>
          <a:r>
            <a:rPr lang="en-US" dirty="0" smtClean="0">
              <a:latin typeface="BentonSansCond Book" panose="02000606040000020004" pitchFamily="50" charset="0"/>
            </a:rPr>
            <a:t>Support of cultural and gender diversity</a:t>
          </a:r>
        </a:p>
      </dgm:t>
    </dgm:pt>
    <dgm:pt modelId="{DA904125-514D-456F-B517-86E4A3CFCADC}" type="parTrans" cxnId="{EFC4995A-AD08-4079-B065-B9CCCC4A5284}">
      <dgm:prSet/>
      <dgm:spPr/>
      <dgm:t>
        <a:bodyPr/>
        <a:lstStyle/>
        <a:p>
          <a:endParaRPr lang="en-US">
            <a:latin typeface="BentonSansCond Book" panose="02000606040000020004" pitchFamily="50" charset="0"/>
          </a:endParaRPr>
        </a:p>
      </dgm:t>
    </dgm:pt>
    <dgm:pt modelId="{EF6704AC-05E9-452F-AEA8-58887D116CB8}" type="sibTrans" cxnId="{EFC4995A-AD08-4079-B065-B9CCCC4A5284}">
      <dgm:prSet/>
      <dgm:spPr/>
      <dgm:t>
        <a:bodyPr/>
        <a:lstStyle/>
        <a:p>
          <a:endParaRPr lang="en-US">
            <a:latin typeface="BentonSansCond Book" panose="02000606040000020004" pitchFamily="50" charset="0"/>
          </a:endParaRPr>
        </a:p>
      </dgm:t>
    </dgm:pt>
    <dgm:pt modelId="{05810F2E-5470-4636-BA5B-2D6BB6C28814}">
      <dgm:prSet/>
      <dgm:spPr/>
      <dgm:t>
        <a:bodyPr/>
        <a:lstStyle/>
        <a:p>
          <a:r>
            <a:rPr lang="en-US" dirty="0" smtClean="0">
              <a:latin typeface="BentonSansCond Book" panose="02000606040000020004" pitchFamily="50" charset="0"/>
            </a:rPr>
            <a:t>Development of researcher/ scientists and researcher/scholars</a:t>
          </a:r>
        </a:p>
      </dgm:t>
    </dgm:pt>
    <dgm:pt modelId="{4994F159-F818-4D85-B785-33CA49D09C92}" type="parTrans" cxnId="{E5ECF1DB-801C-457A-BAE0-C23D131A1513}">
      <dgm:prSet/>
      <dgm:spPr/>
      <dgm:t>
        <a:bodyPr/>
        <a:lstStyle/>
        <a:p>
          <a:endParaRPr lang="en-US">
            <a:latin typeface="BentonSansCond Book" panose="02000606040000020004" pitchFamily="50" charset="0"/>
          </a:endParaRPr>
        </a:p>
      </dgm:t>
    </dgm:pt>
    <dgm:pt modelId="{1CC99D2E-DF83-4B39-8C64-5AD60A2610FA}" type="sibTrans" cxnId="{E5ECF1DB-801C-457A-BAE0-C23D131A1513}">
      <dgm:prSet/>
      <dgm:spPr/>
      <dgm:t>
        <a:bodyPr/>
        <a:lstStyle/>
        <a:p>
          <a:endParaRPr lang="en-US">
            <a:latin typeface="BentonSansCond Book" panose="02000606040000020004" pitchFamily="50" charset="0"/>
          </a:endParaRPr>
        </a:p>
      </dgm:t>
    </dgm:pt>
    <dgm:pt modelId="{F1CB4ECB-C2F5-4C15-BB2B-7207AB64E254}">
      <dgm:prSet/>
      <dgm:spPr/>
      <dgm:t>
        <a:bodyPr/>
        <a:lstStyle/>
        <a:p>
          <a:r>
            <a:rPr lang="en-US" dirty="0" smtClean="0">
              <a:latin typeface="BentonSansCond Book" panose="02000606040000020004" pitchFamily="50" charset="0"/>
            </a:rPr>
            <a:t>Increase in external funding for university </a:t>
          </a:r>
        </a:p>
      </dgm:t>
    </dgm:pt>
    <dgm:pt modelId="{7993A373-3706-434C-8E0D-D20116EAE955}" type="parTrans" cxnId="{52AF894B-03F1-4C77-8303-DCB4B1B7DACC}">
      <dgm:prSet/>
      <dgm:spPr/>
      <dgm:t>
        <a:bodyPr/>
        <a:lstStyle/>
        <a:p>
          <a:endParaRPr lang="en-US">
            <a:latin typeface="BentonSansCond Book" panose="02000606040000020004" pitchFamily="50" charset="0"/>
          </a:endParaRPr>
        </a:p>
      </dgm:t>
    </dgm:pt>
    <dgm:pt modelId="{E3D1DD6B-7A70-49E2-8A33-E8401874DBA3}" type="sibTrans" cxnId="{52AF894B-03F1-4C77-8303-DCB4B1B7DACC}">
      <dgm:prSet/>
      <dgm:spPr/>
      <dgm:t>
        <a:bodyPr/>
        <a:lstStyle/>
        <a:p>
          <a:endParaRPr lang="en-US">
            <a:latin typeface="BentonSansCond Book" panose="02000606040000020004" pitchFamily="50" charset="0"/>
          </a:endParaRPr>
        </a:p>
      </dgm:t>
    </dgm:pt>
    <dgm:pt modelId="{6A476ACF-E1E1-41B2-8657-0641D2BACF5F}">
      <dgm:prSet/>
      <dgm:spPr/>
      <dgm:t>
        <a:bodyPr/>
        <a:lstStyle/>
        <a:p>
          <a:r>
            <a:rPr lang="en-US" smtClean="0">
              <a:latin typeface="BentonSansCond Book" panose="02000606040000020004" pitchFamily="50" charset="0"/>
            </a:rPr>
            <a:t>Time-limited </a:t>
          </a:r>
          <a:endParaRPr lang="en-US" dirty="0">
            <a:latin typeface="BentonSansCond Book" panose="02000606040000020004" pitchFamily="50" charset="0"/>
          </a:endParaRPr>
        </a:p>
      </dgm:t>
    </dgm:pt>
    <dgm:pt modelId="{DAFF6A3B-74E3-4824-9BF6-A53EA07C88ED}" type="parTrans" cxnId="{986B3209-4EAE-4503-85B7-E1943E68436A}">
      <dgm:prSet/>
      <dgm:spPr/>
      <dgm:t>
        <a:bodyPr/>
        <a:lstStyle/>
        <a:p>
          <a:endParaRPr lang="en-US">
            <a:latin typeface="BentonSansCond Book" panose="02000606040000020004" pitchFamily="50" charset="0"/>
          </a:endParaRPr>
        </a:p>
      </dgm:t>
    </dgm:pt>
    <dgm:pt modelId="{C9D6961D-2B33-4A27-8549-2F11F598549C}" type="sibTrans" cxnId="{986B3209-4EAE-4503-85B7-E1943E68436A}">
      <dgm:prSet/>
      <dgm:spPr/>
      <dgm:t>
        <a:bodyPr/>
        <a:lstStyle/>
        <a:p>
          <a:endParaRPr lang="en-US">
            <a:latin typeface="BentonSansCond Book" panose="02000606040000020004" pitchFamily="50" charset="0"/>
          </a:endParaRPr>
        </a:p>
      </dgm:t>
    </dgm:pt>
    <dgm:pt modelId="{6A2B009C-0B9E-460D-9B69-D6FC71F032BA}">
      <dgm:prSet/>
      <dgm:spPr/>
      <dgm:t>
        <a:bodyPr/>
        <a:lstStyle/>
        <a:p>
          <a:r>
            <a:rPr lang="en-US" smtClean="0">
              <a:latin typeface="BentonSansCond Book" panose="02000606040000020004" pitchFamily="50" charset="0"/>
            </a:rPr>
            <a:t>Incentivized </a:t>
          </a:r>
          <a:endParaRPr lang="en-US" dirty="0">
            <a:latin typeface="BentonSansCond Book" panose="02000606040000020004" pitchFamily="50" charset="0"/>
          </a:endParaRPr>
        </a:p>
      </dgm:t>
    </dgm:pt>
    <dgm:pt modelId="{E81181A6-77F2-40BD-976A-417EE3B3F1AE}" type="parTrans" cxnId="{CE433AAB-4E73-4604-BB27-832CC399685E}">
      <dgm:prSet/>
      <dgm:spPr/>
      <dgm:t>
        <a:bodyPr/>
        <a:lstStyle/>
        <a:p>
          <a:endParaRPr lang="en-US">
            <a:latin typeface="BentonSansCond Book" panose="02000606040000020004" pitchFamily="50" charset="0"/>
          </a:endParaRPr>
        </a:p>
      </dgm:t>
    </dgm:pt>
    <dgm:pt modelId="{475E372F-904B-4E4D-AF0A-53A9E7027B84}" type="sibTrans" cxnId="{CE433AAB-4E73-4604-BB27-832CC399685E}">
      <dgm:prSet/>
      <dgm:spPr/>
      <dgm:t>
        <a:bodyPr/>
        <a:lstStyle/>
        <a:p>
          <a:endParaRPr lang="en-US">
            <a:latin typeface="BentonSansCond Book" panose="02000606040000020004" pitchFamily="50" charset="0"/>
          </a:endParaRPr>
        </a:p>
      </dgm:t>
    </dgm:pt>
    <dgm:pt modelId="{7395B89C-1449-4544-9005-2C3B4FAB2152}">
      <dgm:prSet/>
      <dgm:spPr/>
      <dgm:t>
        <a:bodyPr/>
        <a:lstStyle/>
        <a:p>
          <a:r>
            <a:rPr lang="en-US" smtClean="0">
              <a:latin typeface="BentonSansCond Book" panose="02000606040000020004" pitchFamily="50" charset="0"/>
            </a:rPr>
            <a:t>Intentional and Purposeful </a:t>
          </a:r>
          <a:endParaRPr lang="en-US" dirty="0">
            <a:latin typeface="BentonSansCond Book" panose="02000606040000020004" pitchFamily="50" charset="0"/>
          </a:endParaRPr>
        </a:p>
      </dgm:t>
    </dgm:pt>
    <dgm:pt modelId="{01C18113-5CEB-4E98-89BA-B6231CB76B61}" type="parTrans" cxnId="{5D662984-F790-4763-8214-50AF2C5CB498}">
      <dgm:prSet/>
      <dgm:spPr/>
      <dgm:t>
        <a:bodyPr/>
        <a:lstStyle/>
        <a:p>
          <a:endParaRPr lang="en-US">
            <a:latin typeface="BentonSansCond Book" panose="02000606040000020004" pitchFamily="50" charset="0"/>
          </a:endParaRPr>
        </a:p>
      </dgm:t>
    </dgm:pt>
    <dgm:pt modelId="{A783E3B1-083B-4A8B-937B-97AE57247E69}" type="sibTrans" cxnId="{5D662984-F790-4763-8214-50AF2C5CB498}">
      <dgm:prSet/>
      <dgm:spPr/>
      <dgm:t>
        <a:bodyPr/>
        <a:lstStyle/>
        <a:p>
          <a:endParaRPr lang="en-US">
            <a:latin typeface="BentonSansCond Book" panose="02000606040000020004" pitchFamily="50" charset="0"/>
          </a:endParaRPr>
        </a:p>
      </dgm:t>
    </dgm:pt>
    <dgm:pt modelId="{13129EAD-169D-4803-844C-C21750C4B8D9}">
      <dgm:prSet/>
      <dgm:spPr/>
      <dgm:t>
        <a:bodyPr/>
        <a:lstStyle/>
        <a:p>
          <a:r>
            <a:rPr lang="en-US" smtClean="0">
              <a:latin typeface="BentonSansCond Book" panose="02000606040000020004" pitchFamily="50" charset="0"/>
            </a:rPr>
            <a:t>Structured </a:t>
          </a:r>
          <a:endParaRPr lang="en-US" dirty="0">
            <a:latin typeface="BentonSansCond Book" panose="02000606040000020004" pitchFamily="50" charset="0"/>
          </a:endParaRPr>
        </a:p>
      </dgm:t>
    </dgm:pt>
    <dgm:pt modelId="{8964A6C1-7C1F-45C2-80DC-30B9BA2A6684}" type="parTrans" cxnId="{ACCF2452-A425-4B4A-95DB-5B423371BF9D}">
      <dgm:prSet/>
      <dgm:spPr/>
      <dgm:t>
        <a:bodyPr/>
        <a:lstStyle/>
        <a:p>
          <a:endParaRPr lang="en-US">
            <a:latin typeface="BentonSansCond Book" panose="02000606040000020004" pitchFamily="50" charset="0"/>
          </a:endParaRPr>
        </a:p>
      </dgm:t>
    </dgm:pt>
    <dgm:pt modelId="{3CE406F6-9BF8-4C0C-A0B5-A671F6E92ACB}" type="sibTrans" cxnId="{ACCF2452-A425-4B4A-95DB-5B423371BF9D}">
      <dgm:prSet/>
      <dgm:spPr/>
      <dgm:t>
        <a:bodyPr/>
        <a:lstStyle/>
        <a:p>
          <a:endParaRPr lang="en-US">
            <a:latin typeface="BentonSansCond Book" panose="02000606040000020004" pitchFamily="50" charset="0"/>
          </a:endParaRPr>
        </a:p>
      </dgm:t>
    </dgm:pt>
    <dgm:pt modelId="{C4166FA5-4883-4992-98B3-55C43E07BC0A}">
      <dgm:prSet/>
      <dgm:spPr/>
      <dgm:t>
        <a:bodyPr/>
        <a:lstStyle/>
        <a:p>
          <a:r>
            <a:rPr lang="en-US" dirty="0" smtClean="0">
              <a:latin typeface="BentonSansCond Book" panose="02000606040000020004" pitchFamily="50" charset="0"/>
            </a:rPr>
            <a:t>Fosters Accountability </a:t>
          </a:r>
          <a:endParaRPr lang="en-US" dirty="0">
            <a:latin typeface="BentonSansCond Book" panose="02000606040000020004" pitchFamily="50" charset="0"/>
          </a:endParaRPr>
        </a:p>
      </dgm:t>
    </dgm:pt>
    <dgm:pt modelId="{763D7874-D576-481E-B053-6AD0BF2B61F1}" type="parTrans" cxnId="{ABD83573-AAC5-4E11-8330-E566F0ACA03D}">
      <dgm:prSet/>
      <dgm:spPr/>
      <dgm:t>
        <a:bodyPr/>
        <a:lstStyle/>
        <a:p>
          <a:endParaRPr lang="en-US">
            <a:latin typeface="BentonSansCond Book" panose="02000606040000020004" pitchFamily="50" charset="0"/>
          </a:endParaRPr>
        </a:p>
      </dgm:t>
    </dgm:pt>
    <dgm:pt modelId="{5473B36A-8C11-4717-B506-BB45571DA855}" type="sibTrans" cxnId="{ABD83573-AAC5-4E11-8330-E566F0ACA03D}">
      <dgm:prSet/>
      <dgm:spPr/>
      <dgm:t>
        <a:bodyPr/>
        <a:lstStyle/>
        <a:p>
          <a:endParaRPr lang="en-US">
            <a:latin typeface="BentonSansCond Book" panose="02000606040000020004" pitchFamily="50" charset="0"/>
          </a:endParaRPr>
        </a:p>
      </dgm:t>
    </dgm:pt>
    <dgm:pt modelId="{72057DFD-EC77-4CF0-8FBA-FA20E3742A4B}">
      <dgm:prSet/>
      <dgm:spPr/>
      <dgm:t>
        <a:bodyPr/>
        <a:lstStyle/>
        <a:p>
          <a:r>
            <a:rPr lang="en-US" dirty="0" smtClean="0">
              <a:latin typeface="BentonSansCond Book" panose="02000606040000020004" pitchFamily="50" charset="0"/>
            </a:rPr>
            <a:t>Designated Outcomes</a:t>
          </a:r>
          <a:endParaRPr lang="en-US" dirty="0">
            <a:latin typeface="BentonSansCond Book" panose="02000606040000020004" pitchFamily="50" charset="0"/>
          </a:endParaRPr>
        </a:p>
      </dgm:t>
    </dgm:pt>
    <dgm:pt modelId="{001FA544-B91A-4B69-B160-27046D8E11F8}" type="parTrans" cxnId="{A4AC10E0-DD21-4B98-BEEB-0AE43F8FF491}">
      <dgm:prSet/>
      <dgm:spPr/>
      <dgm:t>
        <a:bodyPr/>
        <a:lstStyle/>
        <a:p>
          <a:endParaRPr lang="en-US">
            <a:latin typeface="BentonSansCond Book" panose="02000606040000020004" pitchFamily="50" charset="0"/>
          </a:endParaRPr>
        </a:p>
      </dgm:t>
    </dgm:pt>
    <dgm:pt modelId="{6921990B-BB2C-4892-9BCA-F367091BFD55}" type="sibTrans" cxnId="{A4AC10E0-DD21-4B98-BEEB-0AE43F8FF491}">
      <dgm:prSet/>
      <dgm:spPr/>
      <dgm:t>
        <a:bodyPr/>
        <a:lstStyle/>
        <a:p>
          <a:endParaRPr lang="en-US">
            <a:latin typeface="BentonSansCond Book" panose="02000606040000020004" pitchFamily="50" charset="0"/>
          </a:endParaRPr>
        </a:p>
      </dgm:t>
    </dgm:pt>
    <dgm:pt modelId="{D69B1218-EC9A-495A-A3DB-5C470303C914}" type="pres">
      <dgm:prSet presAssocID="{8A90B70F-DE93-40F8-8D4C-7C505529690E}" presName="Name0" presStyleCnt="0">
        <dgm:presLayoutVars>
          <dgm:dir/>
          <dgm:animLvl val="lvl"/>
          <dgm:resizeHandles val="exact"/>
        </dgm:presLayoutVars>
      </dgm:prSet>
      <dgm:spPr/>
      <dgm:t>
        <a:bodyPr/>
        <a:lstStyle/>
        <a:p>
          <a:endParaRPr lang="en-US"/>
        </a:p>
      </dgm:t>
    </dgm:pt>
    <dgm:pt modelId="{42698DD5-96F1-454B-A206-B26506904C5A}" type="pres">
      <dgm:prSet presAssocID="{7E9D923A-EA03-45EE-AF15-B5E2975EAED5}" presName="composite" presStyleCnt="0"/>
      <dgm:spPr/>
    </dgm:pt>
    <dgm:pt modelId="{993BFA30-2CB5-45E2-A1D2-8D7FAD64D27F}" type="pres">
      <dgm:prSet presAssocID="{7E9D923A-EA03-45EE-AF15-B5E2975EAED5}" presName="parTx" presStyleLbl="alignNode1" presStyleIdx="0" presStyleCnt="3">
        <dgm:presLayoutVars>
          <dgm:chMax val="0"/>
          <dgm:chPref val="0"/>
          <dgm:bulletEnabled val="1"/>
        </dgm:presLayoutVars>
      </dgm:prSet>
      <dgm:spPr/>
      <dgm:t>
        <a:bodyPr/>
        <a:lstStyle/>
        <a:p>
          <a:endParaRPr lang="en-US"/>
        </a:p>
      </dgm:t>
    </dgm:pt>
    <dgm:pt modelId="{978A8135-0496-4AAB-81F9-03B34D841456}" type="pres">
      <dgm:prSet presAssocID="{7E9D923A-EA03-45EE-AF15-B5E2975EAED5}" presName="desTx" presStyleLbl="alignAccFollowNode1" presStyleIdx="0" presStyleCnt="3">
        <dgm:presLayoutVars>
          <dgm:bulletEnabled val="1"/>
        </dgm:presLayoutVars>
      </dgm:prSet>
      <dgm:spPr/>
      <dgm:t>
        <a:bodyPr/>
        <a:lstStyle/>
        <a:p>
          <a:endParaRPr lang="en-US"/>
        </a:p>
      </dgm:t>
    </dgm:pt>
    <dgm:pt modelId="{42197519-049B-4D70-B545-200B1B66382F}" type="pres">
      <dgm:prSet presAssocID="{7450D3AA-9A8E-4FB6-B11D-570371147982}" presName="space" presStyleCnt="0"/>
      <dgm:spPr/>
    </dgm:pt>
    <dgm:pt modelId="{48A356BE-5E12-440C-BF40-4733414B6F48}" type="pres">
      <dgm:prSet presAssocID="{7A98E39F-3BB7-4BF7-BBD0-82B91CC22953}" presName="composite" presStyleCnt="0"/>
      <dgm:spPr/>
    </dgm:pt>
    <dgm:pt modelId="{2BB7A268-3098-430F-ADBF-A729D8BCA1D7}" type="pres">
      <dgm:prSet presAssocID="{7A98E39F-3BB7-4BF7-BBD0-82B91CC22953}" presName="parTx" presStyleLbl="alignNode1" presStyleIdx="1" presStyleCnt="3">
        <dgm:presLayoutVars>
          <dgm:chMax val="0"/>
          <dgm:chPref val="0"/>
          <dgm:bulletEnabled val="1"/>
        </dgm:presLayoutVars>
      </dgm:prSet>
      <dgm:spPr/>
      <dgm:t>
        <a:bodyPr/>
        <a:lstStyle/>
        <a:p>
          <a:endParaRPr lang="en-US"/>
        </a:p>
      </dgm:t>
    </dgm:pt>
    <dgm:pt modelId="{74FA8509-0DE9-470C-B79A-292A41EE7437}" type="pres">
      <dgm:prSet presAssocID="{7A98E39F-3BB7-4BF7-BBD0-82B91CC22953}" presName="desTx" presStyleLbl="alignAccFollowNode1" presStyleIdx="1" presStyleCnt="3">
        <dgm:presLayoutVars>
          <dgm:bulletEnabled val="1"/>
        </dgm:presLayoutVars>
      </dgm:prSet>
      <dgm:spPr/>
      <dgm:t>
        <a:bodyPr/>
        <a:lstStyle/>
        <a:p>
          <a:endParaRPr lang="en-US"/>
        </a:p>
      </dgm:t>
    </dgm:pt>
    <dgm:pt modelId="{4301C83D-B55D-4980-9C5F-7DD82957EA09}" type="pres">
      <dgm:prSet presAssocID="{F2871B87-160C-4999-AFCC-9AE4A8DA92FE}" presName="space" presStyleCnt="0"/>
      <dgm:spPr/>
    </dgm:pt>
    <dgm:pt modelId="{1FDAC838-5A71-4DE7-A1C7-C9AD4A51C2BE}" type="pres">
      <dgm:prSet presAssocID="{0810E4A6-BB6B-4AD3-B6F6-A5B079A38385}" presName="composite" presStyleCnt="0"/>
      <dgm:spPr/>
    </dgm:pt>
    <dgm:pt modelId="{71B67185-8AE9-48E4-814C-E09E2C043CDF}" type="pres">
      <dgm:prSet presAssocID="{0810E4A6-BB6B-4AD3-B6F6-A5B079A38385}" presName="parTx" presStyleLbl="alignNode1" presStyleIdx="2" presStyleCnt="3">
        <dgm:presLayoutVars>
          <dgm:chMax val="0"/>
          <dgm:chPref val="0"/>
          <dgm:bulletEnabled val="1"/>
        </dgm:presLayoutVars>
      </dgm:prSet>
      <dgm:spPr/>
      <dgm:t>
        <a:bodyPr/>
        <a:lstStyle/>
        <a:p>
          <a:endParaRPr lang="en-US"/>
        </a:p>
      </dgm:t>
    </dgm:pt>
    <dgm:pt modelId="{F737CB18-8417-4E27-8882-C8B5BA98AB72}" type="pres">
      <dgm:prSet presAssocID="{0810E4A6-BB6B-4AD3-B6F6-A5B079A38385}" presName="desTx" presStyleLbl="alignAccFollowNode1" presStyleIdx="2" presStyleCnt="3">
        <dgm:presLayoutVars>
          <dgm:bulletEnabled val="1"/>
        </dgm:presLayoutVars>
      </dgm:prSet>
      <dgm:spPr/>
      <dgm:t>
        <a:bodyPr/>
        <a:lstStyle/>
        <a:p>
          <a:endParaRPr lang="en-US"/>
        </a:p>
      </dgm:t>
    </dgm:pt>
  </dgm:ptLst>
  <dgm:cxnLst>
    <dgm:cxn modelId="{E4AFFC7C-FBD1-4CB8-A6BF-0CAAC17590AB}" type="presOf" srcId="{184F93D3-7895-49AF-9EEA-EAC634CDD798}" destId="{978A8135-0496-4AAB-81F9-03B34D841456}" srcOrd="0" destOrd="0" presId="urn:microsoft.com/office/officeart/2005/8/layout/hList1"/>
    <dgm:cxn modelId="{76B156DC-4B79-4BC8-934E-C586A466C33C}" srcId="{7E9D923A-EA03-45EE-AF15-B5E2975EAED5}" destId="{DE203C55-7BCD-4B54-9E99-E5A97E3A6DFB}" srcOrd="1" destOrd="0" parTransId="{A5E40CFF-E930-4E1C-A622-B2B9EA4266DA}" sibTransId="{5FFC854F-D873-4D08-AF96-63E3A4C2DB3B}"/>
    <dgm:cxn modelId="{66F69E76-AA91-4A00-90C1-EB7AA3107990}" type="presOf" srcId="{05810F2E-5470-4636-BA5B-2D6BB6C28814}" destId="{74FA8509-0DE9-470C-B79A-292A41EE7437}" srcOrd="0" destOrd="2" presId="urn:microsoft.com/office/officeart/2005/8/layout/hList1"/>
    <dgm:cxn modelId="{E5ECF1DB-801C-457A-BAE0-C23D131A1513}" srcId="{7A98E39F-3BB7-4BF7-BBD0-82B91CC22953}" destId="{05810F2E-5470-4636-BA5B-2D6BB6C28814}" srcOrd="2" destOrd="0" parTransId="{4994F159-F818-4D85-B785-33CA49D09C92}" sibTransId="{1CC99D2E-DF83-4B39-8C64-5AD60A2610FA}"/>
    <dgm:cxn modelId="{A4AC10E0-DD21-4B98-BEEB-0AE43F8FF491}" srcId="{0810E4A6-BB6B-4AD3-B6F6-A5B079A38385}" destId="{72057DFD-EC77-4CF0-8FBA-FA20E3742A4B}" srcOrd="6" destOrd="0" parTransId="{001FA544-B91A-4B69-B160-27046D8E11F8}" sibTransId="{6921990B-BB2C-4892-9BCA-F367091BFD55}"/>
    <dgm:cxn modelId="{986B3209-4EAE-4503-85B7-E1943E68436A}" srcId="{0810E4A6-BB6B-4AD3-B6F6-A5B079A38385}" destId="{6A476ACF-E1E1-41B2-8657-0641D2BACF5F}" srcOrd="1" destOrd="0" parTransId="{DAFF6A3B-74E3-4824-9BF6-A53EA07C88ED}" sibTransId="{C9D6961D-2B33-4A27-8549-2F11F598549C}"/>
    <dgm:cxn modelId="{D53D7E58-2B54-4047-AA8C-F3DCAADD3DE8}" type="presOf" srcId="{FB26CF62-CF44-4C37-9FB7-2E83509EE3B6}" destId="{74FA8509-0DE9-470C-B79A-292A41EE7437}" srcOrd="0" destOrd="0" presId="urn:microsoft.com/office/officeart/2005/8/layout/hList1"/>
    <dgm:cxn modelId="{9E257649-81B4-48EC-B31E-945CDE22DC15}" type="presOf" srcId="{8A90B70F-DE93-40F8-8D4C-7C505529690E}" destId="{D69B1218-EC9A-495A-A3DB-5C470303C914}" srcOrd="0" destOrd="0" presId="urn:microsoft.com/office/officeart/2005/8/layout/hList1"/>
    <dgm:cxn modelId="{ACCF2452-A425-4B4A-95DB-5B423371BF9D}" srcId="{0810E4A6-BB6B-4AD3-B6F6-A5B079A38385}" destId="{13129EAD-169D-4803-844C-C21750C4B8D9}" srcOrd="4" destOrd="0" parTransId="{8964A6C1-7C1F-45C2-80DC-30B9BA2A6684}" sibTransId="{3CE406F6-9BF8-4C0C-A0B5-A671F6E92ACB}"/>
    <dgm:cxn modelId="{5115BD78-B64D-44CF-B87F-4DF494C2F264}" srcId="{0810E4A6-BB6B-4AD3-B6F6-A5B079A38385}" destId="{F500E17B-B72A-457A-BA65-19DDF648745C}" srcOrd="0" destOrd="0" parTransId="{9E23A2A5-CCCA-4EFC-9E5A-BC1BF3FDA2ED}" sibTransId="{7D662E3C-DCF4-4AEE-AB51-23FE396991A4}"/>
    <dgm:cxn modelId="{EEDD88E1-E192-417D-B4A1-34EBA0B63CA9}" type="presOf" srcId="{7E9D923A-EA03-45EE-AF15-B5E2975EAED5}" destId="{993BFA30-2CB5-45E2-A1D2-8D7FAD64D27F}" srcOrd="0" destOrd="0" presId="urn:microsoft.com/office/officeart/2005/8/layout/hList1"/>
    <dgm:cxn modelId="{09469842-C4E5-4980-A72F-DBDE20F9CCBD}" type="presOf" srcId="{DE203C55-7BCD-4B54-9E99-E5A97E3A6DFB}" destId="{978A8135-0496-4AAB-81F9-03B34D841456}" srcOrd="0" destOrd="1" presId="urn:microsoft.com/office/officeart/2005/8/layout/hList1"/>
    <dgm:cxn modelId="{E7152D21-97DE-4668-98CD-F9B38A6B8CE3}" srcId="{8A90B70F-DE93-40F8-8D4C-7C505529690E}" destId="{7A98E39F-3BB7-4BF7-BBD0-82B91CC22953}" srcOrd="1" destOrd="0" parTransId="{5EB40C13-CEE1-44CC-A854-149A44878279}" sibTransId="{F2871B87-160C-4999-AFCC-9AE4A8DA92FE}"/>
    <dgm:cxn modelId="{C5BCE10D-D6BF-4018-8BE3-04928C3380C0}" type="presOf" srcId="{53CCCF6F-0653-42AD-B042-483DB19CC912}" destId="{74FA8509-0DE9-470C-B79A-292A41EE7437}" srcOrd="0" destOrd="1" presId="urn:microsoft.com/office/officeart/2005/8/layout/hList1"/>
    <dgm:cxn modelId="{52AF894B-03F1-4C77-8303-DCB4B1B7DACC}" srcId="{7A98E39F-3BB7-4BF7-BBD0-82B91CC22953}" destId="{F1CB4ECB-C2F5-4C15-BB2B-7207AB64E254}" srcOrd="3" destOrd="0" parTransId="{7993A373-3706-434C-8E0D-D20116EAE955}" sibTransId="{E3D1DD6B-7A70-49E2-8A33-E8401874DBA3}"/>
    <dgm:cxn modelId="{6B5BBA6C-C3E6-496F-B994-491CDD6D867E}" type="presOf" srcId="{C4166FA5-4883-4992-98B3-55C43E07BC0A}" destId="{F737CB18-8417-4E27-8882-C8B5BA98AB72}" srcOrd="0" destOrd="5" presId="urn:microsoft.com/office/officeart/2005/8/layout/hList1"/>
    <dgm:cxn modelId="{EB3A2763-5F2A-407C-8606-61AE72803A4B}" type="presOf" srcId="{7A98E39F-3BB7-4BF7-BBD0-82B91CC22953}" destId="{2BB7A268-3098-430F-ADBF-A729D8BCA1D7}" srcOrd="0" destOrd="0" presId="urn:microsoft.com/office/officeart/2005/8/layout/hList1"/>
    <dgm:cxn modelId="{EFA82BDA-E927-4620-83F6-2121061DDCC3}" srcId="{7E9D923A-EA03-45EE-AF15-B5E2975EAED5}" destId="{D2F85BA3-0AD2-4C27-9354-5054B8320389}" srcOrd="2" destOrd="0" parTransId="{D1F471E1-160D-4851-B5AC-FFB847A6968A}" sibTransId="{132CA953-6594-46BA-96E2-34DEE82063B4}"/>
    <dgm:cxn modelId="{EFC4995A-AD08-4079-B065-B9CCCC4A5284}" srcId="{7A98E39F-3BB7-4BF7-BBD0-82B91CC22953}" destId="{53CCCF6F-0653-42AD-B042-483DB19CC912}" srcOrd="1" destOrd="0" parTransId="{DA904125-514D-456F-B517-86E4A3CFCADC}" sibTransId="{EF6704AC-05E9-452F-AEA8-58887D116CB8}"/>
    <dgm:cxn modelId="{41F55642-F3A7-4A46-AF42-4C37414F8902}" type="presOf" srcId="{F500E17B-B72A-457A-BA65-19DDF648745C}" destId="{F737CB18-8417-4E27-8882-C8B5BA98AB72}" srcOrd="0" destOrd="0" presId="urn:microsoft.com/office/officeart/2005/8/layout/hList1"/>
    <dgm:cxn modelId="{47FCD53D-3C6B-41D3-9804-3E0E7DD42D60}" type="presOf" srcId="{F1CB4ECB-C2F5-4C15-BB2B-7207AB64E254}" destId="{74FA8509-0DE9-470C-B79A-292A41EE7437}" srcOrd="0" destOrd="3" presId="urn:microsoft.com/office/officeart/2005/8/layout/hList1"/>
    <dgm:cxn modelId="{A2558B1D-E56F-47EA-937C-4A9E7A7D2BE1}" srcId="{7A98E39F-3BB7-4BF7-BBD0-82B91CC22953}" destId="{FB26CF62-CF44-4C37-9FB7-2E83509EE3B6}" srcOrd="0" destOrd="0" parTransId="{A5C2FFC3-76A6-4567-89EE-C32142A02445}" sibTransId="{BBE810EA-2713-4D36-89D1-EC0F819E1CB3}"/>
    <dgm:cxn modelId="{ABD83573-AAC5-4E11-8330-E566F0ACA03D}" srcId="{0810E4A6-BB6B-4AD3-B6F6-A5B079A38385}" destId="{C4166FA5-4883-4992-98B3-55C43E07BC0A}" srcOrd="5" destOrd="0" parTransId="{763D7874-D576-481E-B053-6AD0BF2B61F1}" sibTransId="{5473B36A-8C11-4717-B506-BB45571DA855}"/>
    <dgm:cxn modelId="{0212AAE6-D5F9-4748-A36B-B2C626E88221}" type="presOf" srcId="{0810E4A6-BB6B-4AD3-B6F6-A5B079A38385}" destId="{71B67185-8AE9-48E4-814C-E09E2C043CDF}" srcOrd="0" destOrd="0" presId="urn:microsoft.com/office/officeart/2005/8/layout/hList1"/>
    <dgm:cxn modelId="{CE433AAB-4E73-4604-BB27-832CC399685E}" srcId="{0810E4A6-BB6B-4AD3-B6F6-A5B079A38385}" destId="{6A2B009C-0B9E-460D-9B69-D6FC71F032BA}" srcOrd="2" destOrd="0" parTransId="{E81181A6-77F2-40BD-976A-417EE3B3F1AE}" sibTransId="{475E372F-904B-4E4D-AF0A-53A9E7027B84}"/>
    <dgm:cxn modelId="{3E180D9A-835F-4358-AEA0-691820B3CF83}" srcId="{8A90B70F-DE93-40F8-8D4C-7C505529690E}" destId="{7E9D923A-EA03-45EE-AF15-B5E2975EAED5}" srcOrd="0" destOrd="0" parTransId="{D56193AC-7D01-4498-AA81-6D6C111AB88B}" sibTransId="{7450D3AA-9A8E-4FB6-B11D-570371147982}"/>
    <dgm:cxn modelId="{F86450AE-4003-4B3E-9A40-2AACCC3178E4}" srcId="{7E9D923A-EA03-45EE-AF15-B5E2975EAED5}" destId="{184F93D3-7895-49AF-9EEA-EAC634CDD798}" srcOrd="0" destOrd="0" parTransId="{F33D590C-787E-4853-9E51-9C024CAEF730}" sibTransId="{647D482E-6BA6-4151-9DDB-CD67837C1239}"/>
    <dgm:cxn modelId="{04D13B88-D152-4568-9EC5-5ED73303EF2D}" type="presOf" srcId="{13129EAD-169D-4803-844C-C21750C4B8D9}" destId="{F737CB18-8417-4E27-8882-C8B5BA98AB72}" srcOrd="0" destOrd="4" presId="urn:microsoft.com/office/officeart/2005/8/layout/hList1"/>
    <dgm:cxn modelId="{68D60A34-F98D-4A16-BD57-16CEB36C99B2}" type="presOf" srcId="{D2F85BA3-0AD2-4C27-9354-5054B8320389}" destId="{978A8135-0496-4AAB-81F9-03B34D841456}" srcOrd="0" destOrd="2" presId="urn:microsoft.com/office/officeart/2005/8/layout/hList1"/>
    <dgm:cxn modelId="{4A4E4AA0-2440-4C90-992A-1C314510D1B9}" type="presOf" srcId="{6A476ACF-E1E1-41B2-8657-0641D2BACF5F}" destId="{F737CB18-8417-4E27-8882-C8B5BA98AB72}" srcOrd="0" destOrd="1" presId="urn:microsoft.com/office/officeart/2005/8/layout/hList1"/>
    <dgm:cxn modelId="{E03CB108-4836-4DED-9449-A31C70CE6C21}" type="presOf" srcId="{7395B89C-1449-4544-9005-2C3B4FAB2152}" destId="{F737CB18-8417-4E27-8882-C8B5BA98AB72}" srcOrd="0" destOrd="3" presId="urn:microsoft.com/office/officeart/2005/8/layout/hList1"/>
    <dgm:cxn modelId="{F3A83F07-D733-4ABC-B933-345CDFF9B99C}" srcId="{8A90B70F-DE93-40F8-8D4C-7C505529690E}" destId="{0810E4A6-BB6B-4AD3-B6F6-A5B079A38385}" srcOrd="2" destOrd="0" parTransId="{8CFA6788-7018-4F05-B0D3-55E506BA51F9}" sibTransId="{D3AAA12C-8974-459F-835D-75EE13246561}"/>
    <dgm:cxn modelId="{A78EA641-0A76-4EFD-ADFE-EF91221523C1}" type="presOf" srcId="{6A2B009C-0B9E-460D-9B69-D6FC71F032BA}" destId="{F737CB18-8417-4E27-8882-C8B5BA98AB72}" srcOrd="0" destOrd="2" presId="urn:microsoft.com/office/officeart/2005/8/layout/hList1"/>
    <dgm:cxn modelId="{968EBCF9-E18F-4224-94AB-C988AC1920A9}" type="presOf" srcId="{72057DFD-EC77-4CF0-8FBA-FA20E3742A4B}" destId="{F737CB18-8417-4E27-8882-C8B5BA98AB72}" srcOrd="0" destOrd="6" presId="urn:microsoft.com/office/officeart/2005/8/layout/hList1"/>
    <dgm:cxn modelId="{5D662984-F790-4763-8214-50AF2C5CB498}" srcId="{0810E4A6-BB6B-4AD3-B6F6-A5B079A38385}" destId="{7395B89C-1449-4544-9005-2C3B4FAB2152}" srcOrd="3" destOrd="0" parTransId="{01C18113-5CEB-4E98-89BA-B6231CB76B61}" sibTransId="{A783E3B1-083B-4A8B-937B-97AE57247E69}"/>
    <dgm:cxn modelId="{20219999-03A8-4641-9BC5-C9AFD838C62E}" type="presParOf" srcId="{D69B1218-EC9A-495A-A3DB-5C470303C914}" destId="{42698DD5-96F1-454B-A206-B26506904C5A}" srcOrd="0" destOrd="0" presId="urn:microsoft.com/office/officeart/2005/8/layout/hList1"/>
    <dgm:cxn modelId="{915662FD-8869-4BCE-80F4-06D8B52AB3F6}" type="presParOf" srcId="{42698DD5-96F1-454B-A206-B26506904C5A}" destId="{993BFA30-2CB5-45E2-A1D2-8D7FAD64D27F}" srcOrd="0" destOrd="0" presId="urn:microsoft.com/office/officeart/2005/8/layout/hList1"/>
    <dgm:cxn modelId="{AB1EDBEC-7648-4940-8B5D-88A9EE23FCCB}" type="presParOf" srcId="{42698DD5-96F1-454B-A206-B26506904C5A}" destId="{978A8135-0496-4AAB-81F9-03B34D841456}" srcOrd="1" destOrd="0" presId="urn:microsoft.com/office/officeart/2005/8/layout/hList1"/>
    <dgm:cxn modelId="{5542C3ED-CA1F-49A1-82BD-4D766B9428AD}" type="presParOf" srcId="{D69B1218-EC9A-495A-A3DB-5C470303C914}" destId="{42197519-049B-4D70-B545-200B1B66382F}" srcOrd="1" destOrd="0" presId="urn:microsoft.com/office/officeart/2005/8/layout/hList1"/>
    <dgm:cxn modelId="{2743A8F2-0287-4C07-BD04-FEABDC2B269F}" type="presParOf" srcId="{D69B1218-EC9A-495A-A3DB-5C470303C914}" destId="{48A356BE-5E12-440C-BF40-4733414B6F48}" srcOrd="2" destOrd="0" presId="urn:microsoft.com/office/officeart/2005/8/layout/hList1"/>
    <dgm:cxn modelId="{198D7DBB-6E8F-4F44-A9AB-0A8E8151F6C1}" type="presParOf" srcId="{48A356BE-5E12-440C-BF40-4733414B6F48}" destId="{2BB7A268-3098-430F-ADBF-A729D8BCA1D7}" srcOrd="0" destOrd="0" presId="urn:microsoft.com/office/officeart/2005/8/layout/hList1"/>
    <dgm:cxn modelId="{544D090F-0E75-4D95-BE85-18577D80645F}" type="presParOf" srcId="{48A356BE-5E12-440C-BF40-4733414B6F48}" destId="{74FA8509-0DE9-470C-B79A-292A41EE7437}" srcOrd="1" destOrd="0" presId="urn:microsoft.com/office/officeart/2005/8/layout/hList1"/>
    <dgm:cxn modelId="{4D42F032-9AA0-4E99-90DF-711C53008F5F}" type="presParOf" srcId="{D69B1218-EC9A-495A-A3DB-5C470303C914}" destId="{4301C83D-B55D-4980-9C5F-7DD82957EA09}" srcOrd="3" destOrd="0" presId="urn:microsoft.com/office/officeart/2005/8/layout/hList1"/>
    <dgm:cxn modelId="{8793E939-7FB5-465F-A5FD-38D2C71F5F10}" type="presParOf" srcId="{D69B1218-EC9A-495A-A3DB-5C470303C914}" destId="{1FDAC838-5A71-4DE7-A1C7-C9AD4A51C2BE}" srcOrd="4" destOrd="0" presId="urn:microsoft.com/office/officeart/2005/8/layout/hList1"/>
    <dgm:cxn modelId="{2F3C01BA-3E8C-49BC-A575-C633415D6313}" type="presParOf" srcId="{1FDAC838-5A71-4DE7-A1C7-C9AD4A51C2BE}" destId="{71B67185-8AE9-48E4-814C-E09E2C043CDF}" srcOrd="0" destOrd="0" presId="urn:microsoft.com/office/officeart/2005/8/layout/hList1"/>
    <dgm:cxn modelId="{52D15607-8184-4FD8-8797-8F7BF5955399}" type="presParOf" srcId="{1FDAC838-5A71-4DE7-A1C7-C9AD4A51C2BE}" destId="{F737CB18-8417-4E27-8882-C8B5BA98AB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04F33B-5719-4D34-A1C3-33EEFB0BCE20}">
      <dgm:prSet phldrT="[Text]"/>
      <dgm:spPr/>
      <dgm:t>
        <a:bodyPr/>
        <a:lstStyle/>
        <a:p>
          <a:r>
            <a:rPr lang="en-US" dirty="0" smtClean="0">
              <a:latin typeface="BentonSansCond Book" panose="02000606040000020004" pitchFamily="50" charset="0"/>
            </a:rPr>
            <a:t>Two Categories</a:t>
          </a:r>
          <a:endParaRPr lang="en-US" dirty="0">
            <a:latin typeface="BentonSansCond Book" panose="02000606040000020004" pitchFamily="50" charset="0"/>
          </a:endParaRPr>
        </a:p>
      </dgm:t>
    </dgm:pt>
    <dgm:pt modelId="{8202C7DD-EABF-4B28-AD51-9B9BF2D19124}" type="parTrans" cxnId="{2C103CF4-E89C-4F77-8E67-F16E97FB5C6D}">
      <dgm:prSet/>
      <dgm:spPr/>
      <dgm:t>
        <a:bodyPr/>
        <a:lstStyle/>
        <a:p>
          <a:endParaRPr lang="en-US">
            <a:latin typeface="BentonSansCond Book" panose="02000606040000020004" pitchFamily="50" charset="0"/>
          </a:endParaRPr>
        </a:p>
      </dgm:t>
    </dgm:pt>
    <dgm:pt modelId="{3EBB3780-CB0C-4338-8948-76B6A7A759C9}" type="sibTrans" cxnId="{2C103CF4-E89C-4F77-8E67-F16E97FB5C6D}">
      <dgm:prSet/>
      <dgm:spPr/>
      <dgm:t>
        <a:bodyPr/>
        <a:lstStyle/>
        <a:p>
          <a:endParaRPr lang="en-US">
            <a:latin typeface="BentonSansCond Book" panose="02000606040000020004" pitchFamily="50" charset="0"/>
          </a:endParaRPr>
        </a:p>
      </dgm:t>
    </dgm:pt>
    <dgm:pt modelId="{94CEEA43-0CE3-4B00-8083-5975A579B1AB}">
      <dgm:prSet phldrT="[Text]" custT="1"/>
      <dgm:spPr/>
      <dgm:t>
        <a:bodyPr/>
        <a:lstStyle/>
        <a:p>
          <a:r>
            <a:rPr lang="en-US" sz="1600" dirty="0" smtClean="0">
              <a:solidFill>
                <a:schemeClr val="tx1"/>
              </a:solidFill>
              <a:latin typeface="BentonSansCond Book" panose="02000606040000020004" pitchFamily="50" charset="0"/>
            </a:rPr>
            <a:t>Assistant Professors and untenured Associate Professors in tenure-track faculty positions</a:t>
          </a:r>
          <a:endParaRPr lang="en-US" sz="1600" dirty="0">
            <a:latin typeface="BentonSansCond Book" panose="02000606040000020004" pitchFamily="50" charset="0"/>
          </a:endParaRPr>
        </a:p>
      </dgm:t>
    </dgm:pt>
    <dgm:pt modelId="{2CE2354E-FAC6-493B-A60C-76234694148D}" type="parTrans" cxnId="{65F8D576-8483-4342-94F3-90FE72D0ABA5}">
      <dgm:prSet/>
      <dgm:spPr/>
      <dgm:t>
        <a:bodyPr/>
        <a:lstStyle/>
        <a:p>
          <a:endParaRPr lang="en-US">
            <a:latin typeface="BentonSansCond Book" panose="02000606040000020004" pitchFamily="50" charset="0"/>
          </a:endParaRPr>
        </a:p>
      </dgm:t>
    </dgm:pt>
    <dgm:pt modelId="{88FE167F-DF21-4B2F-80D6-6657A700D6A2}" type="sibTrans" cxnId="{65F8D576-8483-4342-94F3-90FE72D0ABA5}">
      <dgm:prSet/>
      <dgm:spPr/>
      <dgm:t>
        <a:bodyPr/>
        <a:lstStyle/>
        <a:p>
          <a:endParaRPr lang="en-US">
            <a:latin typeface="BentonSansCond Book" panose="02000606040000020004" pitchFamily="50" charset="0"/>
          </a:endParaRPr>
        </a:p>
      </dgm:t>
    </dgm:pt>
    <dgm:pt modelId="{2F8CEA49-76F5-4B2C-A04D-5502C179DFB6}">
      <dgm:prSet phldrT="[Text]"/>
      <dgm:spPr/>
      <dgm:t>
        <a:bodyPr/>
        <a:lstStyle/>
        <a:p>
          <a:r>
            <a:rPr lang="en-US" dirty="0" smtClean="0">
              <a:latin typeface="BentonSansCond Book" panose="02000606040000020004" pitchFamily="50" charset="0"/>
            </a:rPr>
            <a:t>Application process and matching</a:t>
          </a:r>
          <a:endParaRPr lang="en-US" dirty="0">
            <a:latin typeface="BentonSansCond Book" panose="02000606040000020004" pitchFamily="50" charset="0"/>
          </a:endParaRPr>
        </a:p>
      </dgm:t>
    </dgm:pt>
    <dgm:pt modelId="{C9A234A4-C288-47B4-966E-9BB917FD2A70}" type="parTrans" cxnId="{FCC44105-8021-4DC0-992F-770BAE1FE9DE}">
      <dgm:prSet/>
      <dgm:spPr/>
      <dgm:t>
        <a:bodyPr/>
        <a:lstStyle/>
        <a:p>
          <a:endParaRPr lang="en-US">
            <a:latin typeface="BentonSansCond Book" panose="02000606040000020004" pitchFamily="50" charset="0"/>
          </a:endParaRPr>
        </a:p>
      </dgm:t>
    </dgm:pt>
    <dgm:pt modelId="{3AEAE796-2DFA-4E6A-8DB1-7AE772001671}" type="sibTrans" cxnId="{FCC44105-8021-4DC0-992F-770BAE1FE9DE}">
      <dgm:prSet/>
      <dgm:spPr/>
      <dgm:t>
        <a:bodyPr/>
        <a:lstStyle/>
        <a:p>
          <a:endParaRPr lang="en-US">
            <a:latin typeface="BentonSansCond Book" panose="02000606040000020004" pitchFamily="50" charset="0"/>
          </a:endParaRPr>
        </a:p>
      </dgm:t>
    </dgm:pt>
    <dgm:pt modelId="{47C8D066-5167-4578-B117-3717AB8D589C}">
      <dgm:prSet phldrT="[Text]" custT="1"/>
      <dgm:spPr/>
      <dgm:t>
        <a:bodyPr/>
        <a:lstStyle/>
        <a:p>
          <a:r>
            <a:rPr lang="en-US" sz="1600" dirty="0" smtClean="0">
              <a:solidFill>
                <a:schemeClr val="tx1"/>
              </a:solidFill>
              <a:latin typeface="BentonSansCond Book" panose="02000606040000020004" pitchFamily="50" charset="0"/>
            </a:rPr>
            <a:t>Brief overview of research, strengths/skills, specific research and professional development needs and preferred mentor arrangement </a:t>
          </a:r>
          <a:endParaRPr lang="en-US" sz="1600" dirty="0">
            <a:latin typeface="BentonSansCond Book" panose="02000606040000020004" pitchFamily="50" charset="0"/>
          </a:endParaRPr>
        </a:p>
      </dgm:t>
    </dgm:pt>
    <dgm:pt modelId="{29CC9949-6A1C-426F-9BE1-8D040B1B10CE}" type="parTrans" cxnId="{5863C2F0-8591-486E-B499-E90B87127EE4}">
      <dgm:prSet/>
      <dgm:spPr/>
      <dgm:t>
        <a:bodyPr/>
        <a:lstStyle/>
        <a:p>
          <a:endParaRPr lang="en-US">
            <a:latin typeface="BentonSansCond Book" panose="02000606040000020004" pitchFamily="50" charset="0"/>
          </a:endParaRPr>
        </a:p>
      </dgm:t>
    </dgm:pt>
    <dgm:pt modelId="{031202D1-7855-4C33-B628-54445B0CD412}" type="sibTrans" cxnId="{5863C2F0-8591-486E-B499-E90B87127EE4}">
      <dgm:prSet/>
      <dgm:spPr/>
      <dgm:t>
        <a:bodyPr/>
        <a:lstStyle/>
        <a:p>
          <a:endParaRPr lang="en-US">
            <a:latin typeface="BentonSansCond Book" panose="02000606040000020004" pitchFamily="50" charset="0"/>
          </a:endParaRPr>
        </a:p>
      </dgm:t>
    </dgm:pt>
    <dgm:pt modelId="{FD570546-5D47-4794-981A-1564DA9031C2}">
      <dgm:prSet phldrT="[Text]"/>
      <dgm:spPr/>
      <dgm:t>
        <a:bodyPr/>
        <a:lstStyle/>
        <a:p>
          <a:r>
            <a:rPr lang="en-US" dirty="0" smtClean="0">
              <a:latin typeface="BentonSansCond Book" panose="02000606040000020004" pitchFamily="50" charset="0"/>
            </a:rPr>
            <a:t>Duration &amp; Funding</a:t>
          </a:r>
          <a:endParaRPr lang="en-US" dirty="0">
            <a:latin typeface="BentonSansCond Book" panose="02000606040000020004" pitchFamily="50" charset="0"/>
          </a:endParaRPr>
        </a:p>
      </dgm:t>
    </dgm:pt>
    <dgm:pt modelId="{272F70B4-E0F6-4BD0-912E-8F99F68ED204}" type="parTrans" cxnId="{9855D228-EEA3-4108-9C39-7F3037853506}">
      <dgm:prSet/>
      <dgm:spPr/>
      <dgm:t>
        <a:bodyPr/>
        <a:lstStyle/>
        <a:p>
          <a:endParaRPr lang="en-US">
            <a:latin typeface="BentonSansCond Book" panose="02000606040000020004" pitchFamily="50" charset="0"/>
          </a:endParaRPr>
        </a:p>
      </dgm:t>
    </dgm:pt>
    <dgm:pt modelId="{4D00CF20-98B2-48E8-85A3-D99E18DA96E3}" type="sibTrans" cxnId="{9855D228-EEA3-4108-9C39-7F3037853506}">
      <dgm:prSet/>
      <dgm:spPr/>
      <dgm:t>
        <a:bodyPr/>
        <a:lstStyle/>
        <a:p>
          <a:endParaRPr lang="en-US">
            <a:latin typeface="BentonSansCond Book" panose="02000606040000020004" pitchFamily="50" charset="0"/>
          </a:endParaRPr>
        </a:p>
      </dgm:t>
    </dgm:pt>
    <dgm:pt modelId="{E9BB11BA-D09A-4312-80A5-2D823099EC7B}">
      <dgm:prSet phldrT="[Text]" custT="1"/>
      <dgm:spPr/>
      <dgm:t>
        <a:bodyPr/>
        <a:lstStyle/>
        <a:p>
          <a:r>
            <a:rPr lang="en-US" sz="1600" dirty="0" smtClean="0">
              <a:solidFill>
                <a:schemeClr val="tx1"/>
              </a:solidFill>
              <a:latin typeface="BentonSansCond Book" panose="02000606040000020004" pitchFamily="50" charset="0"/>
            </a:rPr>
            <a:t>2011-16: Mentees, $5000 (phased allocation); Mentors, $1000</a:t>
          </a:r>
          <a:endParaRPr lang="en-US" sz="1600" dirty="0">
            <a:latin typeface="BentonSansCond Book" panose="02000606040000020004" pitchFamily="50" charset="0"/>
          </a:endParaRPr>
        </a:p>
      </dgm:t>
    </dgm:pt>
    <dgm:pt modelId="{3799AD62-9277-46DE-A659-90405E3AD997}" type="parTrans" cxnId="{1D53C51F-4BFF-4BA4-8FFB-96CF0FF94C98}">
      <dgm:prSet/>
      <dgm:spPr/>
      <dgm:t>
        <a:bodyPr/>
        <a:lstStyle/>
        <a:p>
          <a:endParaRPr lang="en-US">
            <a:latin typeface="BentonSansCond Book" panose="02000606040000020004" pitchFamily="50" charset="0"/>
          </a:endParaRPr>
        </a:p>
      </dgm:t>
    </dgm:pt>
    <dgm:pt modelId="{C7C49861-2E89-47EB-906A-EE16AEEA27E6}" type="sibTrans" cxnId="{1D53C51F-4BFF-4BA4-8FFB-96CF0FF94C98}">
      <dgm:prSet/>
      <dgm:spPr/>
      <dgm:t>
        <a:bodyPr/>
        <a:lstStyle/>
        <a:p>
          <a:endParaRPr lang="en-US">
            <a:latin typeface="BentonSansCond Book" panose="02000606040000020004" pitchFamily="50" charset="0"/>
          </a:endParaRPr>
        </a:p>
      </dgm:t>
    </dgm:pt>
    <dgm:pt modelId="{F9C2DC11-9142-44FE-9CD0-3CB8C1E108CC}">
      <dgm:prSet phldrT="[Text]" custT="1"/>
      <dgm:spPr/>
      <dgm:t>
        <a:bodyPr/>
        <a:lstStyle/>
        <a:p>
          <a:r>
            <a:rPr lang="en-US" sz="1600" dirty="0" smtClean="0">
              <a:solidFill>
                <a:schemeClr val="tx1"/>
              </a:solidFill>
              <a:latin typeface="BentonSansCond Book" panose="02000606040000020004" pitchFamily="50" charset="0"/>
            </a:rPr>
            <a:t>Associate Professors in tenured faculty positions</a:t>
          </a:r>
          <a:endParaRPr lang="en-US" sz="1600" dirty="0">
            <a:latin typeface="BentonSansCond Book" panose="02000606040000020004" pitchFamily="50" charset="0"/>
          </a:endParaRPr>
        </a:p>
      </dgm:t>
    </dgm:pt>
    <dgm:pt modelId="{C95C4026-F52C-466A-8873-76B0A9E49D4E}" type="parTrans" cxnId="{AC1130DF-6342-41CD-BBC9-AD00A3AC8978}">
      <dgm:prSet/>
      <dgm:spPr/>
      <dgm:t>
        <a:bodyPr/>
        <a:lstStyle/>
        <a:p>
          <a:endParaRPr lang="en-US">
            <a:latin typeface="BentonSansCond Book" panose="02000606040000020004" pitchFamily="50" charset="0"/>
          </a:endParaRPr>
        </a:p>
      </dgm:t>
    </dgm:pt>
    <dgm:pt modelId="{69642582-2A2D-4712-8392-54BEDF345CA5}" type="sibTrans" cxnId="{AC1130DF-6342-41CD-BBC9-AD00A3AC8978}">
      <dgm:prSet/>
      <dgm:spPr/>
      <dgm:t>
        <a:bodyPr/>
        <a:lstStyle/>
        <a:p>
          <a:endParaRPr lang="en-US">
            <a:latin typeface="BentonSansCond Book" panose="02000606040000020004" pitchFamily="50" charset="0"/>
          </a:endParaRPr>
        </a:p>
      </dgm:t>
    </dgm:pt>
    <dgm:pt modelId="{4D44573D-99F1-4300-BE5E-C1CBA370FE0D}">
      <dgm:prSet phldrT="[Text]" custT="1"/>
      <dgm:spPr/>
      <dgm:t>
        <a:bodyPr/>
        <a:lstStyle/>
        <a:p>
          <a:r>
            <a:rPr lang="en-US" sz="1600" dirty="0" smtClean="0">
              <a:solidFill>
                <a:schemeClr val="tx1"/>
              </a:solidFill>
              <a:latin typeface="BentonSansCond Book" panose="02000606040000020004" pitchFamily="50" charset="0"/>
            </a:rPr>
            <a:t>2016 +: Mentees $10,000 (phased allocation),Mentors $2000</a:t>
          </a:r>
          <a:endParaRPr lang="en-US" sz="1600" dirty="0">
            <a:latin typeface="BentonSansCond Book" panose="02000606040000020004" pitchFamily="50" charset="0"/>
          </a:endParaRPr>
        </a:p>
      </dgm:t>
    </dgm:pt>
    <dgm:pt modelId="{F6879710-4E97-4D37-914C-7970B53F3CCF}" type="parTrans" cxnId="{B7C37CD0-1C8B-452E-BB17-B64997417F02}">
      <dgm:prSet/>
      <dgm:spPr/>
      <dgm:t>
        <a:bodyPr/>
        <a:lstStyle/>
        <a:p>
          <a:endParaRPr lang="en-US">
            <a:latin typeface="BentonSansCond Book" panose="02000606040000020004" pitchFamily="50" charset="0"/>
          </a:endParaRPr>
        </a:p>
      </dgm:t>
    </dgm:pt>
    <dgm:pt modelId="{E31EBD22-966C-4C14-8574-1B5967FB298A}" type="sibTrans" cxnId="{B7C37CD0-1C8B-452E-BB17-B64997417F02}">
      <dgm:prSet/>
      <dgm:spPr/>
      <dgm:t>
        <a:bodyPr/>
        <a:lstStyle/>
        <a:p>
          <a:endParaRPr lang="en-US">
            <a:latin typeface="BentonSansCond Book" panose="02000606040000020004" pitchFamily="50" charset="0"/>
          </a:endParaRPr>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994A91B4-62DE-4660-B1FF-D2EFDB7D4D46}" type="pres">
      <dgm:prSet presAssocID="{5D04F33B-5719-4D34-A1C3-33EEFB0BCE20}" presName="linNode" presStyleCnt="0"/>
      <dgm:spPr/>
    </dgm:pt>
    <dgm:pt modelId="{062A9DE9-FC51-4865-9098-1E1A381327F8}" type="pres">
      <dgm:prSet presAssocID="{5D04F33B-5719-4D34-A1C3-33EEFB0BCE20}" presName="parentText" presStyleLbl="node1" presStyleIdx="0" presStyleCnt="3" custScaleX="81380">
        <dgm:presLayoutVars>
          <dgm:chMax val="1"/>
          <dgm:bulletEnabled val="1"/>
        </dgm:presLayoutVars>
      </dgm:prSet>
      <dgm:spPr/>
      <dgm:t>
        <a:bodyPr/>
        <a:lstStyle/>
        <a:p>
          <a:endParaRPr lang="en-US"/>
        </a:p>
      </dgm:t>
    </dgm:pt>
    <dgm:pt modelId="{CAD75D64-3D54-4A0F-968C-A340949DC2E5}" type="pres">
      <dgm:prSet presAssocID="{5D04F33B-5719-4D34-A1C3-33EEFB0BCE20}" presName="descendantText" presStyleLbl="alignAccFollowNode1" presStyleIdx="0" presStyleCnt="3">
        <dgm:presLayoutVars>
          <dgm:bulletEnabled val="1"/>
        </dgm:presLayoutVars>
      </dgm:prSet>
      <dgm:spPr/>
      <dgm:t>
        <a:bodyPr/>
        <a:lstStyle/>
        <a:p>
          <a:endParaRPr lang="en-US"/>
        </a:p>
      </dgm:t>
    </dgm:pt>
    <dgm:pt modelId="{55C12D34-45E8-49AB-B565-B6A0D611D20C}" type="pres">
      <dgm:prSet presAssocID="{3EBB3780-CB0C-4338-8948-76B6A7A759C9}" presName="sp" presStyleCnt="0"/>
      <dgm:spPr/>
    </dgm:pt>
    <dgm:pt modelId="{5C65153E-995D-4F1E-968B-F23D7DCF59AE}" type="pres">
      <dgm:prSet presAssocID="{2F8CEA49-76F5-4B2C-A04D-5502C179DFB6}" presName="linNode" presStyleCnt="0"/>
      <dgm:spPr/>
    </dgm:pt>
    <dgm:pt modelId="{BB042331-AA46-46E6-8C27-94674E5E66EA}" type="pres">
      <dgm:prSet presAssocID="{2F8CEA49-76F5-4B2C-A04D-5502C179DFB6}" presName="parentText" presStyleLbl="node1" presStyleIdx="1" presStyleCnt="3" custScaleX="81380">
        <dgm:presLayoutVars>
          <dgm:chMax val="1"/>
          <dgm:bulletEnabled val="1"/>
        </dgm:presLayoutVars>
      </dgm:prSet>
      <dgm:spPr/>
      <dgm:t>
        <a:bodyPr/>
        <a:lstStyle/>
        <a:p>
          <a:endParaRPr lang="en-US"/>
        </a:p>
      </dgm:t>
    </dgm:pt>
    <dgm:pt modelId="{20DAA5FC-99C9-4DA6-BABA-8BCF1CE2DF3E}" type="pres">
      <dgm:prSet presAssocID="{2F8CEA49-76F5-4B2C-A04D-5502C179DFB6}" presName="descendantText" presStyleLbl="alignAccFollowNode1" presStyleIdx="1" presStyleCnt="3">
        <dgm:presLayoutVars>
          <dgm:bulletEnabled val="1"/>
        </dgm:presLayoutVars>
      </dgm:prSet>
      <dgm:spPr/>
      <dgm:t>
        <a:bodyPr/>
        <a:lstStyle/>
        <a:p>
          <a:endParaRPr lang="en-US"/>
        </a:p>
      </dgm:t>
    </dgm:pt>
    <dgm:pt modelId="{09083009-090D-4590-8025-FB529C886838}" type="pres">
      <dgm:prSet presAssocID="{3AEAE796-2DFA-4E6A-8DB1-7AE772001671}" presName="sp" presStyleCnt="0"/>
      <dgm:spPr/>
    </dgm:pt>
    <dgm:pt modelId="{546D67B6-873A-48E5-8FB9-637B43D16458}" type="pres">
      <dgm:prSet presAssocID="{FD570546-5D47-4794-981A-1564DA9031C2}" presName="linNode" presStyleCnt="0"/>
      <dgm:spPr/>
    </dgm:pt>
    <dgm:pt modelId="{374E6E46-5023-4490-99D2-DE210D88ED76}" type="pres">
      <dgm:prSet presAssocID="{FD570546-5D47-4794-981A-1564DA9031C2}" presName="parentText" presStyleLbl="node1" presStyleIdx="2" presStyleCnt="3" custScaleX="81380">
        <dgm:presLayoutVars>
          <dgm:chMax val="1"/>
          <dgm:bulletEnabled val="1"/>
        </dgm:presLayoutVars>
      </dgm:prSet>
      <dgm:spPr/>
      <dgm:t>
        <a:bodyPr/>
        <a:lstStyle/>
        <a:p>
          <a:endParaRPr lang="en-US"/>
        </a:p>
      </dgm:t>
    </dgm:pt>
    <dgm:pt modelId="{E8447152-84BF-481C-8870-AF1D3225FD51}" type="pres">
      <dgm:prSet presAssocID="{FD570546-5D47-4794-981A-1564DA9031C2}" presName="descendantText" presStyleLbl="alignAccFollowNode1" presStyleIdx="2" presStyleCnt="3">
        <dgm:presLayoutVars>
          <dgm:bulletEnabled val="1"/>
        </dgm:presLayoutVars>
      </dgm:prSet>
      <dgm:spPr/>
      <dgm:t>
        <a:bodyPr/>
        <a:lstStyle/>
        <a:p>
          <a:endParaRPr lang="en-US"/>
        </a:p>
      </dgm:t>
    </dgm:pt>
  </dgm:ptLst>
  <dgm:cxnLst>
    <dgm:cxn modelId="{3393FFC9-A2D6-4C6D-82FE-CB58A021C4AC}" type="presOf" srcId="{4D44573D-99F1-4300-BE5E-C1CBA370FE0D}" destId="{E8447152-84BF-481C-8870-AF1D3225FD51}" srcOrd="0" destOrd="1" presId="urn:microsoft.com/office/officeart/2005/8/layout/vList5"/>
    <dgm:cxn modelId="{65F8D576-8483-4342-94F3-90FE72D0ABA5}" srcId="{5D04F33B-5719-4D34-A1C3-33EEFB0BCE20}" destId="{94CEEA43-0CE3-4B00-8083-5975A579B1AB}" srcOrd="0" destOrd="0" parTransId="{2CE2354E-FAC6-493B-A60C-76234694148D}" sibTransId="{88FE167F-DF21-4B2F-80D6-6657A700D6A2}"/>
    <dgm:cxn modelId="{B7C37CD0-1C8B-452E-BB17-B64997417F02}" srcId="{FD570546-5D47-4794-981A-1564DA9031C2}" destId="{4D44573D-99F1-4300-BE5E-C1CBA370FE0D}" srcOrd="1" destOrd="0" parTransId="{F6879710-4E97-4D37-914C-7970B53F3CCF}" sibTransId="{E31EBD22-966C-4C14-8574-1B5967FB298A}"/>
    <dgm:cxn modelId="{2C103CF4-E89C-4F77-8E67-F16E97FB5C6D}" srcId="{D25D3856-FC77-4BCC-BDD9-8C9EA8403682}" destId="{5D04F33B-5719-4D34-A1C3-33EEFB0BCE20}" srcOrd="0" destOrd="0" parTransId="{8202C7DD-EABF-4B28-AD51-9B9BF2D19124}" sibTransId="{3EBB3780-CB0C-4338-8948-76B6A7A759C9}"/>
    <dgm:cxn modelId="{9B604466-0214-48C5-9603-88F2DDCFFDA6}" type="presOf" srcId="{FD570546-5D47-4794-981A-1564DA9031C2}" destId="{374E6E46-5023-4490-99D2-DE210D88ED76}" srcOrd="0" destOrd="0" presId="urn:microsoft.com/office/officeart/2005/8/layout/vList5"/>
    <dgm:cxn modelId="{FEC7152E-6DD1-46BE-A9AC-B328C70B112D}" type="presOf" srcId="{2F8CEA49-76F5-4B2C-A04D-5502C179DFB6}" destId="{BB042331-AA46-46E6-8C27-94674E5E66EA}" srcOrd="0" destOrd="0" presId="urn:microsoft.com/office/officeart/2005/8/layout/vList5"/>
    <dgm:cxn modelId="{364C06F2-BAC4-484C-8767-F040D2825B2B}" type="presOf" srcId="{E9BB11BA-D09A-4312-80A5-2D823099EC7B}" destId="{E8447152-84BF-481C-8870-AF1D3225FD51}" srcOrd="0" destOrd="0" presId="urn:microsoft.com/office/officeart/2005/8/layout/vList5"/>
    <dgm:cxn modelId="{5863C2F0-8591-486E-B499-E90B87127EE4}" srcId="{2F8CEA49-76F5-4B2C-A04D-5502C179DFB6}" destId="{47C8D066-5167-4578-B117-3717AB8D589C}" srcOrd="0" destOrd="0" parTransId="{29CC9949-6A1C-426F-9BE1-8D040B1B10CE}" sibTransId="{031202D1-7855-4C33-B628-54445B0CD412}"/>
    <dgm:cxn modelId="{3DEFA000-5AD9-497B-A6DB-2435CA17FCA8}" type="presOf" srcId="{47C8D066-5167-4578-B117-3717AB8D589C}" destId="{20DAA5FC-99C9-4DA6-BABA-8BCF1CE2DF3E}" srcOrd="0" destOrd="0" presId="urn:microsoft.com/office/officeart/2005/8/layout/vList5"/>
    <dgm:cxn modelId="{FCC44105-8021-4DC0-992F-770BAE1FE9DE}" srcId="{D25D3856-FC77-4BCC-BDD9-8C9EA8403682}" destId="{2F8CEA49-76F5-4B2C-A04D-5502C179DFB6}" srcOrd="1" destOrd="0" parTransId="{C9A234A4-C288-47B4-966E-9BB917FD2A70}" sibTransId="{3AEAE796-2DFA-4E6A-8DB1-7AE772001671}"/>
    <dgm:cxn modelId="{2E27D5E6-22BB-46C2-A73B-769B266B5EF4}" type="presOf" srcId="{5D04F33B-5719-4D34-A1C3-33EEFB0BCE20}" destId="{062A9DE9-FC51-4865-9098-1E1A381327F8}" srcOrd="0" destOrd="0" presId="urn:microsoft.com/office/officeart/2005/8/layout/vList5"/>
    <dgm:cxn modelId="{D96474D7-75D0-430A-B82D-725B95C830EB}" type="presOf" srcId="{D25D3856-FC77-4BCC-BDD9-8C9EA8403682}" destId="{3D03BBA3-2A3C-47DE-A602-8AD2D83EE881}" srcOrd="0" destOrd="0" presId="urn:microsoft.com/office/officeart/2005/8/layout/vList5"/>
    <dgm:cxn modelId="{AC1130DF-6342-41CD-BBC9-AD00A3AC8978}" srcId="{5D04F33B-5719-4D34-A1C3-33EEFB0BCE20}" destId="{F9C2DC11-9142-44FE-9CD0-3CB8C1E108CC}" srcOrd="1" destOrd="0" parTransId="{C95C4026-F52C-466A-8873-76B0A9E49D4E}" sibTransId="{69642582-2A2D-4712-8392-54BEDF345CA5}"/>
    <dgm:cxn modelId="{08FFE759-24D1-4E59-BD1E-65B710C8EDC5}" type="presOf" srcId="{F9C2DC11-9142-44FE-9CD0-3CB8C1E108CC}" destId="{CAD75D64-3D54-4A0F-968C-A340949DC2E5}" srcOrd="0" destOrd="1" presId="urn:microsoft.com/office/officeart/2005/8/layout/vList5"/>
    <dgm:cxn modelId="{1CF92611-6C61-4172-A693-952636B3468F}" type="presOf" srcId="{94CEEA43-0CE3-4B00-8083-5975A579B1AB}" destId="{CAD75D64-3D54-4A0F-968C-A340949DC2E5}" srcOrd="0" destOrd="0" presId="urn:microsoft.com/office/officeart/2005/8/layout/vList5"/>
    <dgm:cxn modelId="{9855D228-EEA3-4108-9C39-7F3037853506}" srcId="{D25D3856-FC77-4BCC-BDD9-8C9EA8403682}" destId="{FD570546-5D47-4794-981A-1564DA9031C2}" srcOrd="2" destOrd="0" parTransId="{272F70B4-E0F6-4BD0-912E-8F99F68ED204}" sibTransId="{4D00CF20-98B2-48E8-85A3-D99E18DA96E3}"/>
    <dgm:cxn modelId="{1D53C51F-4BFF-4BA4-8FFB-96CF0FF94C98}" srcId="{FD570546-5D47-4794-981A-1564DA9031C2}" destId="{E9BB11BA-D09A-4312-80A5-2D823099EC7B}" srcOrd="0" destOrd="0" parTransId="{3799AD62-9277-46DE-A659-90405E3AD997}" sibTransId="{C7C49861-2E89-47EB-906A-EE16AEEA27E6}"/>
    <dgm:cxn modelId="{74A67919-DF99-408D-A75D-C4ED7DCC9F51}" type="presParOf" srcId="{3D03BBA3-2A3C-47DE-A602-8AD2D83EE881}" destId="{994A91B4-62DE-4660-B1FF-D2EFDB7D4D46}" srcOrd="0" destOrd="0" presId="urn:microsoft.com/office/officeart/2005/8/layout/vList5"/>
    <dgm:cxn modelId="{27018782-4B8A-4496-AED0-19E44121A03D}" type="presParOf" srcId="{994A91B4-62DE-4660-B1FF-D2EFDB7D4D46}" destId="{062A9DE9-FC51-4865-9098-1E1A381327F8}" srcOrd="0" destOrd="0" presId="urn:microsoft.com/office/officeart/2005/8/layout/vList5"/>
    <dgm:cxn modelId="{E243E250-CC52-4F16-A562-D38ED8B731E8}" type="presParOf" srcId="{994A91B4-62DE-4660-B1FF-D2EFDB7D4D46}" destId="{CAD75D64-3D54-4A0F-968C-A340949DC2E5}" srcOrd="1" destOrd="0" presId="urn:microsoft.com/office/officeart/2005/8/layout/vList5"/>
    <dgm:cxn modelId="{6BA9B300-35B7-41EE-8D37-76BD7FFFA4CB}" type="presParOf" srcId="{3D03BBA3-2A3C-47DE-A602-8AD2D83EE881}" destId="{55C12D34-45E8-49AB-B565-B6A0D611D20C}" srcOrd="1" destOrd="0" presId="urn:microsoft.com/office/officeart/2005/8/layout/vList5"/>
    <dgm:cxn modelId="{1DFF58AD-82DD-405B-89AA-1F0E844052C2}" type="presParOf" srcId="{3D03BBA3-2A3C-47DE-A602-8AD2D83EE881}" destId="{5C65153E-995D-4F1E-968B-F23D7DCF59AE}" srcOrd="2" destOrd="0" presId="urn:microsoft.com/office/officeart/2005/8/layout/vList5"/>
    <dgm:cxn modelId="{67614B5A-7225-42E1-8DE5-4E8CFB5F3E84}" type="presParOf" srcId="{5C65153E-995D-4F1E-968B-F23D7DCF59AE}" destId="{BB042331-AA46-46E6-8C27-94674E5E66EA}" srcOrd="0" destOrd="0" presId="urn:microsoft.com/office/officeart/2005/8/layout/vList5"/>
    <dgm:cxn modelId="{0F28336A-110D-4709-A779-1CA3CF2123DA}" type="presParOf" srcId="{5C65153E-995D-4F1E-968B-F23D7DCF59AE}" destId="{20DAA5FC-99C9-4DA6-BABA-8BCF1CE2DF3E}" srcOrd="1" destOrd="0" presId="urn:microsoft.com/office/officeart/2005/8/layout/vList5"/>
    <dgm:cxn modelId="{E9C0DCC9-7C23-42C5-96AA-8899F117915C}" type="presParOf" srcId="{3D03BBA3-2A3C-47DE-A602-8AD2D83EE881}" destId="{09083009-090D-4590-8025-FB529C886838}" srcOrd="3" destOrd="0" presId="urn:microsoft.com/office/officeart/2005/8/layout/vList5"/>
    <dgm:cxn modelId="{97A34AA0-B6A3-4FA1-874F-98C9AE98F061}" type="presParOf" srcId="{3D03BBA3-2A3C-47DE-A602-8AD2D83EE881}" destId="{546D67B6-873A-48E5-8FB9-637B43D16458}" srcOrd="4" destOrd="0" presId="urn:microsoft.com/office/officeart/2005/8/layout/vList5"/>
    <dgm:cxn modelId="{DA404AB0-CF94-4D57-93EE-08A30E711939}" type="presParOf" srcId="{546D67B6-873A-48E5-8FB9-637B43D16458}" destId="{374E6E46-5023-4490-99D2-DE210D88ED76}" srcOrd="0" destOrd="0" presId="urn:microsoft.com/office/officeart/2005/8/layout/vList5"/>
    <dgm:cxn modelId="{60B23FF9-BDC3-4678-B064-B1264F46E8B7}" type="presParOf" srcId="{546D67B6-873A-48E5-8FB9-637B43D16458}" destId="{E8447152-84BF-481C-8870-AF1D3225FD5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172BEB1-2EC8-4AF6-A9DE-6939AA8D3DE0}">
      <dgm:prSet phldrT="[Text]"/>
      <dgm:spPr/>
      <dgm:t>
        <a:bodyPr/>
        <a:lstStyle/>
        <a:p>
          <a:r>
            <a:rPr lang="en-US" dirty="0" smtClean="0">
              <a:latin typeface="BentonSansCond Book" panose="02000606040000020004" pitchFamily="50" charset="0"/>
            </a:rPr>
            <a:t>Post-Award</a:t>
          </a:r>
          <a:endParaRPr lang="en-US" dirty="0">
            <a:latin typeface="BentonSansCond Book" panose="02000606040000020004" pitchFamily="50" charset="0"/>
          </a:endParaRPr>
        </a:p>
      </dgm:t>
    </dgm:pt>
    <dgm:pt modelId="{ECA52E95-8731-4215-9043-5BE30176CF79}" type="parTrans" cxnId="{6A118212-583C-4A41-A07A-954DD1FF9319}">
      <dgm:prSet/>
      <dgm:spPr/>
      <dgm:t>
        <a:bodyPr/>
        <a:lstStyle/>
        <a:p>
          <a:endParaRPr lang="en-US">
            <a:latin typeface="BentonSansCond Book" panose="02000606040000020004" pitchFamily="50" charset="0"/>
          </a:endParaRPr>
        </a:p>
      </dgm:t>
    </dgm:pt>
    <dgm:pt modelId="{F59B5CEE-B4B2-405C-99CC-48EB0A5FC14D}" type="sibTrans" cxnId="{6A118212-583C-4A41-A07A-954DD1FF9319}">
      <dgm:prSet/>
      <dgm:spPr/>
      <dgm:t>
        <a:bodyPr/>
        <a:lstStyle/>
        <a:p>
          <a:endParaRPr lang="en-US">
            <a:latin typeface="BentonSansCond Book" panose="02000606040000020004" pitchFamily="50" charset="0"/>
          </a:endParaRPr>
        </a:p>
      </dgm:t>
    </dgm:pt>
    <dgm:pt modelId="{57E9D6FD-3FAA-4D90-A03A-2315F97E02FE}">
      <dgm:prSet phldrT="[Text]"/>
      <dgm:spPr/>
      <dgm:t>
        <a:bodyPr/>
        <a:lstStyle/>
        <a:p>
          <a:r>
            <a:rPr lang="en-US" dirty="0" smtClean="0">
              <a:latin typeface="BentonSansCond Book" panose="02000606040000020004" pitchFamily="50" charset="0"/>
            </a:rPr>
            <a:t>Support &amp; Resources</a:t>
          </a:r>
          <a:endParaRPr lang="en-US" dirty="0">
            <a:latin typeface="BentonSansCond Book" panose="02000606040000020004" pitchFamily="50" charset="0"/>
          </a:endParaRPr>
        </a:p>
      </dgm:t>
    </dgm:pt>
    <dgm:pt modelId="{96482175-9B91-4A43-B511-5255223A18FC}" type="parTrans" cxnId="{DE884FD3-021C-4D55-AD5C-E18E6EBF5355}">
      <dgm:prSet/>
      <dgm:spPr/>
      <dgm:t>
        <a:bodyPr/>
        <a:lstStyle/>
        <a:p>
          <a:endParaRPr lang="en-US">
            <a:latin typeface="BentonSansCond Book" panose="02000606040000020004" pitchFamily="50" charset="0"/>
          </a:endParaRPr>
        </a:p>
      </dgm:t>
    </dgm:pt>
    <dgm:pt modelId="{FCE68468-58E0-4DF0-90AF-F527243C2599}" type="sibTrans" cxnId="{DE884FD3-021C-4D55-AD5C-E18E6EBF5355}">
      <dgm:prSet/>
      <dgm:spPr/>
      <dgm:t>
        <a:bodyPr/>
        <a:lstStyle/>
        <a:p>
          <a:endParaRPr lang="en-US">
            <a:latin typeface="BentonSansCond Book" panose="02000606040000020004" pitchFamily="50" charset="0"/>
          </a:endParaRPr>
        </a:p>
      </dgm:t>
    </dgm:pt>
    <dgm:pt modelId="{C1E78304-3969-4E78-B02C-A3CB26EAE40B}">
      <dgm:prSet phldrT="[Text]" custT="1"/>
      <dgm:spPr/>
      <dgm:t>
        <a:bodyPr/>
        <a:lstStyle/>
        <a:p>
          <a:r>
            <a:rPr lang="en-US" sz="1600" dirty="0" smtClean="0">
              <a:solidFill>
                <a:schemeClr val="tx1"/>
              </a:solidFill>
              <a:latin typeface="BentonSansCond Book" panose="02000606040000020004" pitchFamily="50" charset="0"/>
            </a:rPr>
            <a:t>Orientation, goals/ objectives/plan, meet 30 hours, mid-program gathering, end-of-program gathering, and final report </a:t>
          </a:r>
          <a:endParaRPr lang="en-US" sz="1600" dirty="0">
            <a:latin typeface="BentonSansCond Book" panose="02000606040000020004" pitchFamily="50" charset="0"/>
          </a:endParaRPr>
        </a:p>
      </dgm:t>
    </dgm:pt>
    <dgm:pt modelId="{0F2CE248-D1A1-4964-922C-D40A83D39DFE}" type="parTrans" cxnId="{95AE80CC-AF0C-4D9C-8543-B12F213BB18D}">
      <dgm:prSet/>
      <dgm:spPr/>
      <dgm:t>
        <a:bodyPr/>
        <a:lstStyle/>
        <a:p>
          <a:endParaRPr lang="en-US">
            <a:latin typeface="BentonSansCond Book" panose="02000606040000020004" pitchFamily="50" charset="0"/>
          </a:endParaRPr>
        </a:p>
      </dgm:t>
    </dgm:pt>
    <dgm:pt modelId="{3AE0572E-1123-41D1-9B33-267BDDBEE9B6}" type="sibTrans" cxnId="{95AE80CC-AF0C-4D9C-8543-B12F213BB18D}">
      <dgm:prSet/>
      <dgm:spPr/>
      <dgm:t>
        <a:bodyPr/>
        <a:lstStyle/>
        <a:p>
          <a:endParaRPr lang="en-US">
            <a:latin typeface="BentonSansCond Book" panose="02000606040000020004" pitchFamily="50" charset="0"/>
          </a:endParaRPr>
        </a:p>
      </dgm:t>
    </dgm:pt>
    <dgm:pt modelId="{1854C362-AC4D-4903-A88F-7D544032563D}">
      <dgm:prSet phldrT="[Text]" custT="1"/>
      <dgm:spPr/>
      <dgm:t>
        <a:bodyPr/>
        <a:lstStyle/>
        <a:p>
          <a:r>
            <a:rPr lang="en-US" sz="1600" dirty="0" smtClean="0">
              <a:solidFill>
                <a:schemeClr val="tx1"/>
              </a:solidFill>
              <a:latin typeface="BentonSansCond Book" panose="02000606040000020004" pitchFamily="50" charset="0"/>
            </a:rPr>
            <a:t>Consultations, professional development opportunities, funding opportunities, networking, and access to mentoring tools</a:t>
          </a:r>
          <a:endParaRPr lang="en-US" sz="1600" dirty="0">
            <a:latin typeface="BentonSansCond Book" panose="02000606040000020004" pitchFamily="50" charset="0"/>
          </a:endParaRPr>
        </a:p>
      </dgm:t>
    </dgm:pt>
    <dgm:pt modelId="{0A929BB4-C79E-4D05-80AA-DDA9BC772B52}" type="parTrans" cxnId="{B9CA378E-1B7F-4308-BDB5-2757FA6FE1E9}">
      <dgm:prSet/>
      <dgm:spPr/>
      <dgm:t>
        <a:bodyPr/>
        <a:lstStyle/>
        <a:p>
          <a:endParaRPr lang="en-US">
            <a:latin typeface="BentonSansCond Book" panose="02000606040000020004" pitchFamily="50" charset="0"/>
          </a:endParaRPr>
        </a:p>
      </dgm:t>
    </dgm:pt>
    <dgm:pt modelId="{FF27C353-9AA4-4EE9-BC50-3FED6B75DF0D}" type="sibTrans" cxnId="{B9CA378E-1B7F-4308-BDB5-2757FA6FE1E9}">
      <dgm:prSet/>
      <dgm:spPr/>
      <dgm:t>
        <a:bodyPr/>
        <a:lstStyle/>
        <a:p>
          <a:endParaRPr lang="en-US">
            <a:latin typeface="BentonSansCond Book" panose="02000606040000020004" pitchFamily="50" charset="0"/>
          </a:endParaRPr>
        </a:p>
      </dgm:t>
    </dgm:pt>
    <dgm:pt modelId="{920EF502-3BA3-4455-811D-7B875D507785}">
      <dgm:prSet phldrT="[Text]" custT="1"/>
      <dgm:spPr/>
      <dgm:t>
        <a:bodyPr/>
        <a:lstStyle/>
        <a:p>
          <a:r>
            <a:rPr lang="en-US" sz="1600" dirty="0" smtClean="0">
              <a:latin typeface="BentonSansCond Book" panose="02000606040000020004" pitchFamily="50" charset="0"/>
            </a:rPr>
            <a:t>Activity logs/postings in IU Box required for 2016-17 cohort</a:t>
          </a:r>
          <a:endParaRPr lang="en-US" sz="1600" dirty="0">
            <a:latin typeface="BentonSansCond Book" panose="02000606040000020004" pitchFamily="50" charset="0"/>
          </a:endParaRPr>
        </a:p>
      </dgm:t>
    </dgm:pt>
    <dgm:pt modelId="{57C5C351-3EE4-480F-9D4E-E81177978E48}" type="parTrans" cxnId="{287C4330-4F5F-4D6A-BF01-2050E2EEE4C9}">
      <dgm:prSet/>
      <dgm:spPr/>
      <dgm:t>
        <a:bodyPr/>
        <a:lstStyle/>
        <a:p>
          <a:endParaRPr lang="en-US"/>
        </a:p>
      </dgm:t>
    </dgm:pt>
    <dgm:pt modelId="{8C13DFE0-C1E7-4082-9E84-8F67087BDA4B}" type="sibTrans" cxnId="{287C4330-4F5F-4D6A-BF01-2050E2EEE4C9}">
      <dgm:prSet/>
      <dgm:spPr/>
      <dgm:t>
        <a:bodyPr/>
        <a:lstStyle/>
        <a:p>
          <a:endParaRPr lang="en-US"/>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C1BE4E10-0985-47AC-872B-7CE303ECDA4E}" type="pres">
      <dgm:prSet presAssocID="{6172BEB1-2EC8-4AF6-A9DE-6939AA8D3DE0}" presName="linNode" presStyleCnt="0"/>
      <dgm:spPr/>
    </dgm:pt>
    <dgm:pt modelId="{3E8B4D79-488F-4070-83DC-26D075C548DE}" type="pres">
      <dgm:prSet presAssocID="{6172BEB1-2EC8-4AF6-A9DE-6939AA8D3DE0}" presName="parentText" presStyleLbl="node1" presStyleIdx="0" presStyleCnt="2" custScaleX="81380">
        <dgm:presLayoutVars>
          <dgm:chMax val="1"/>
          <dgm:bulletEnabled val="1"/>
        </dgm:presLayoutVars>
      </dgm:prSet>
      <dgm:spPr/>
      <dgm:t>
        <a:bodyPr/>
        <a:lstStyle/>
        <a:p>
          <a:endParaRPr lang="en-US"/>
        </a:p>
      </dgm:t>
    </dgm:pt>
    <dgm:pt modelId="{BEEC5E74-AD6A-42BF-A5E1-45934E06515F}" type="pres">
      <dgm:prSet presAssocID="{6172BEB1-2EC8-4AF6-A9DE-6939AA8D3DE0}" presName="descendantText" presStyleLbl="alignAccFollowNode1" presStyleIdx="0" presStyleCnt="2">
        <dgm:presLayoutVars>
          <dgm:bulletEnabled val="1"/>
        </dgm:presLayoutVars>
      </dgm:prSet>
      <dgm:spPr/>
      <dgm:t>
        <a:bodyPr/>
        <a:lstStyle/>
        <a:p>
          <a:endParaRPr lang="en-US"/>
        </a:p>
      </dgm:t>
    </dgm:pt>
    <dgm:pt modelId="{91782B68-0D1A-4F96-8B8B-E63FEED8C5A6}" type="pres">
      <dgm:prSet presAssocID="{F59B5CEE-B4B2-405C-99CC-48EB0A5FC14D}" presName="sp" presStyleCnt="0"/>
      <dgm:spPr/>
    </dgm:pt>
    <dgm:pt modelId="{EF3FA46A-0E6D-4A8B-8B2C-F7525A6C8A6B}" type="pres">
      <dgm:prSet presAssocID="{57E9D6FD-3FAA-4D90-A03A-2315F97E02FE}" presName="linNode" presStyleCnt="0"/>
      <dgm:spPr/>
    </dgm:pt>
    <dgm:pt modelId="{E76E255E-77FD-42C5-AFF1-2D94DAAC5FB1}" type="pres">
      <dgm:prSet presAssocID="{57E9D6FD-3FAA-4D90-A03A-2315F97E02FE}" presName="parentText" presStyleLbl="node1" presStyleIdx="1" presStyleCnt="2" custScaleX="81380">
        <dgm:presLayoutVars>
          <dgm:chMax val="1"/>
          <dgm:bulletEnabled val="1"/>
        </dgm:presLayoutVars>
      </dgm:prSet>
      <dgm:spPr/>
      <dgm:t>
        <a:bodyPr/>
        <a:lstStyle/>
        <a:p>
          <a:endParaRPr lang="en-US"/>
        </a:p>
      </dgm:t>
    </dgm:pt>
    <dgm:pt modelId="{369E6334-E2FE-4193-8302-46DBE1C7E1FB}" type="pres">
      <dgm:prSet presAssocID="{57E9D6FD-3FAA-4D90-A03A-2315F97E02FE}" presName="descendantText" presStyleLbl="alignAccFollowNode1" presStyleIdx="1" presStyleCnt="2">
        <dgm:presLayoutVars>
          <dgm:bulletEnabled val="1"/>
        </dgm:presLayoutVars>
      </dgm:prSet>
      <dgm:spPr/>
      <dgm:t>
        <a:bodyPr/>
        <a:lstStyle/>
        <a:p>
          <a:endParaRPr lang="en-US"/>
        </a:p>
      </dgm:t>
    </dgm:pt>
  </dgm:ptLst>
  <dgm:cxnLst>
    <dgm:cxn modelId="{DE884FD3-021C-4D55-AD5C-E18E6EBF5355}" srcId="{D25D3856-FC77-4BCC-BDD9-8C9EA8403682}" destId="{57E9D6FD-3FAA-4D90-A03A-2315F97E02FE}" srcOrd="1" destOrd="0" parTransId="{96482175-9B91-4A43-B511-5255223A18FC}" sibTransId="{FCE68468-58E0-4DF0-90AF-F527243C2599}"/>
    <dgm:cxn modelId="{B9CA378E-1B7F-4308-BDB5-2757FA6FE1E9}" srcId="{57E9D6FD-3FAA-4D90-A03A-2315F97E02FE}" destId="{1854C362-AC4D-4903-A88F-7D544032563D}" srcOrd="0" destOrd="0" parTransId="{0A929BB4-C79E-4D05-80AA-DDA9BC772B52}" sibTransId="{FF27C353-9AA4-4EE9-BC50-3FED6B75DF0D}"/>
    <dgm:cxn modelId="{91F51C58-0ADD-4E70-B95B-768F0ADF841A}" type="presOf" srcId="{D25D3856-FC77-4BCC-BDD9-8C9EA8403682}" destId="{3D03BBA3-2A3C-47DE-A602-8AD2D83EE881}" srcOrd="0" destOrd="0" presId="urn:microsoft.com/office/officeart/2005/8/layout/vList5"/>
    <dgm:cxn modelId="{46DE64AF-736D-4F1D-AC51-21608C39BC71}" type="presOf" srcId="{6172BEB1-2EC8-4AF6-A9DE-6939AA8D3DE0}" destId="{3E8B4D79-488F-4070-83DC-26D075C548DE}" srcOrd="0" destOrd="0" presId="urn:microsoft.com/office/officeart/2005/8/layout/vList5"/>
    <dgm:cxn modelId="{515FA493-88C2-4F2D-927C-ABBA1BFD7A3B}" type="presOf" srcId="{C1E78304-3969-4E78-B02C-A3CB26EAE40B}" destId="{BEEC5E74-AD6A-42BF-A5E1-45934E06515F}" srcOrd="0" destOrd="0" presId="urn:microsoft.com/office/officeart/2005/8/layout/vList5"/>
    <dgm:cxn modelId="{287C4330-4F5F-4D6A-BF01-2050E2EEE4C9}" srcId="{6172BEB1-2EC8-4AF6-A9DE-6939AA8D3DE0}" destId="{920EF502-3BA3-4455-811D-7B875D507785}" srcOrd="1" destOrd="0" parTransId="{57C5C351-3EE4-480F-9D4E-E81177978E48}" sibTransId="{8C13DFE0-C1E7-4082-9E84-8F67087BDA4B}"/>
    <dgm:cxn modelId="{E5F7686B-D31B-4038-8DB2-6DCAF93EACE8}" type="presOf" srcId="{920EF502-3BA3-4455-811D-7B875D507785}" destId="{BEEC5E74-AD6A-42BF-A5E1-45934E06515F}" srcOrd="0" destOrd="1" presId="urn:microsoft.com/office/officeart/2005/8/layout/vList5"/>
    <dgm:cxn modelId="{315AB5DA-9002-4C40-86E9-E2870039F572}" type="presOf" srcId="{1854C362-AC4D-4903-A88F-7D544032563D}" destId="{369E6334-E2FE-4193-8302-46DBE1C7E1FB}" srcOrd="0" destOrd="0" presId="urn:microsoft.com/office/officeart/2005/8/layout/vList5"/>
    <dgm:cxn modelId="{95AE80CC-AF0C-4D9C-8543-B12F213BB18D}" srcId="{6172BEB1-2EC8-4AF6-A9DE-6939AA8D3DE0}" destId="{C1E78304-3969-4E78-B02C-A3CB26EAE40B}" srcOrd="0" destOrd="0" parTransId="{0F2CE248-D1A1-4964-922C-D40A83D39DFE}" sibTransId="{3AE0572E-1123-41D1-9B33-267BDDBEE9B6}"/>
    <dgm:cxn modelId="{C1C7242B-D58C-40F5-AF22-BED776E95619}" type="presOf" srcId="{57E9D6FD-3FAA-4D90-A03A-2315F97E02FE}" destId="{E76E255E-77FD-42C5-AFF1-2D94DAAC5FB1}" srcOrd="0" destOrd="0" presId="urn:microsoft.com/office/officeart/2005/8/layout/vList5"/>
    <dgm:cxn modelId="{6A118212-583C-4A41-A07A-954DD1FF9319}" srcId="{D25D3856-FC77-4BCC-BDD9-8C9EA8403682}" destId="{6172BEB1-2EC8-4AF6-A9DE-6939AA8D3DE0}" srcOrd="0" destOrd="0" parTransId="{ECA52E95-8731-4215-9043-5BE30176CF79}" sibTransId="{F59B5CEE-B4B2-405C-99CC-48EB0A5FC14D}"/>
    <dgm:cxn modelId="{B051CBD3-BADC-47CA-A888-79D3DCCDDC03}" type="presParOf" srcId="{3D03BBA3-2A3C-47DE-A602-8AD2D83EE881}" destId="{C1BE4E10-0985-47AC-872B-7CE303ECDA4E}" srcOrd="0" destOrd="0" presId="urn:microsoft.com/office/officeart/2005/8/layout/vList5"/>
    <dgm:cxn modelId="{96E6FAE6-B12B-4A3D-B773-9654D99DBF1B}" type="presParOf" srcId="{C1BE4E10-0985-47AC-872B-7CE303ECDA4E}" destId="{3E8B4D79-488F-4070-83DC-26D075C548DE}" srcOrd="0" destOrd="0" presId="urn:microsoft.com/office/officeart/2005/8/layout/vList5"/>
    <dgm:cxn modelId="{3444D6C8-8909-4F5E-859D-E3A44FDC080A}" type="presParOf" srcId="{C1BE4E10-0985-47AC-872B-7CE303ECDA4E}" destId="{BEEC5E74-AD6A-42BF-A5E1-45934E06515F}" srcOrd="1" destOrd="0" presId="urn:microsoft.com/office/officeart/2005/8/layout/vList5"/>
    <dgm:cxn modelId="{A7967C87-45BE-46AC-80E2-BAA93D9BBAA8}" type="presParOf" srcId="{3D03BBA3-2A3C-47DE-A602-8AD2D83EE881}" destId="{91782B68-0D1A-4F96-8B8B-E63FEED8C5A6}" srcOrd="1" destOrd="0" presId="urn:microsoft.com/office/officeart/2005/8/layout/vList5"/>
    <dgm:cxn modelId="{552DBEB3-D6F6-47D9-B82D-05C52EF07A39}" type="presParOf" srcId="{3D03BBA3-2A3C-47DE-A602-8AD2D83EE881}" destId="{EF3FA46A-0E6D-4A8B-8B2C-F7525A6C8A6B}" srcOrd="2" destOrd="0" presId="urn:microsoft.com/office/officeart/2005/8/layout/vList5"/>
    <dgm:cxn modelId="{64718C82-64F6-4F49-A79C-309F0C07CA8E}" type="presParOf" srcId="{EF3FA46A-0E6D-4A8B-8B2C-F7525A6C8A6B}" destId="{E76E255E-77FD-42C5-AFF1-2D94DAAC5FB1}" srcOrd="0" destOrd="0" presId="urn:microsoft.com/office/officeart/2005/8/layout/vList5"/>
    <dgm:cxn modelId="{CCF47767-2756-4A2C-BB8D-F53054E40E6C}" type="presParOf" srcId="{EF3FA46A-0E6D-4A8B-8B2C-F7525A6C8A6B}" destId="{369E6334-E2FE-4193-8302-46DBE1C7E1F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04F33B-5719-4D34-A1C3-33EEFB0BCE20}">
      <dgm:prSet phldrT="[Text]"/>
      <dgm:spPr/>
      <dgm:t>
        <a:bodyPr/>
        <a:lstStyle/>
        <a:p>
          <a:r>
            <a:rPr lang="en-US" dirty="0" smtClean="0">
              <a:latin typeface="BentonSansCond Book" panose="02000606040000020004" pitchFamily="50" charset="0"/>
            </a:rPr>
            <a:t>Matches</a:t>
          </a:r>
          <a:endParaRPr lang="en-US" dirty="0">
            <a:latin typeface="BentonSansCond Book" panose="02000606040000020004" pitchFamily="50" charset="0"/>
          </a:endParaRPr>
        </a:p>
      </dgm:t>
    </dgm:pt>
    <dgm:pt modelId="{8202C7DD-EABF-4B28-AD51-9B9BF2D19124}" type="parTrans" cxnId="{2C103CF4-E89C-4F77-8E67-F16E97FB5C6D}">
      <dgm:prSet/>
      <dgm:spPr/>
      <dgm:t>
        <a:bodyPr/>
        <a:lstStyle/>
        <a:p>
          <a:endParaRPr lang="en-US">
            <a:latin typeface="BentonSansCond Book" panose="02000606040000020004" pitchFamily="50" charset="0"/>
          </a:endParaRPr>
        </a:p>
      </dgm:t>
    </dgm:pt>
    <dgm:pt modelId="{3EBB3780-CB0C-4338-8948-76B6A7A759C9}" type="sibTrans" cxnId="{2C103CF4-E89C-4F77-8E67-F16E97FB5C6D}">
      <dgm:prSet/>
      <dgm:spPr/>
      <dgm:t>
        <a:bodyPr/>
        <a:lstStyle/>
        <a:p>
          <a:endParaRPr lang="en-US">
            <a:latin typeface="BentonSansCond Book" panose="02000606040000020004" pitchFamily="50" charset="0"/>
          </a:endParaRPr>
        </a:p>
      </dgm:t>
    </dgm:pt>
    <dgm:pt modelId="{94CEEA43-0CE3-4B00-8083-5975A579B1AB}">
      <dgm:prSet phldrT="[Text]" custT="1"/>
      <dgm:spPr/>
      <dgm:t>
        <a:bodyPr/>
        <a:lstStyle/>
        <a:p>
          <a:r>
            <a:rPr lang="en-US" sz="1600" dirty="0" smtClean="0">
              <a:latin typeface="BentonSansCond Book" panose="02000606040000020004" pitchFamily="50" charset="0"/>
            </a:rPr>
            <a:t>62 Matches</a:t>
          </a:r>
          <a:endParaRPr lang="en-US" sz="1600" dirty="0">
            <a:latin typeface="BentonSansCond Book" panose="02000606040000020004" pitchFamily="50" charset="0"/>
          </a:endParaRPr>
        </a:p>
      </dgm:t>
    </dgm:pt>
    <dgm:pt modelId="{2CE2354E-FAC6-493B-A60C-76234694148D}" type="parTrans" cxnId="{65F8D576-8483-4342-94F3-90FE72D0ABA5}">
      <dgm:prSet/>
      <dgm:spPr/>
      <dgm:t>
        <a:bodyPr/>
        <a:lstStyle/>
        <a:p>
          <a:endParaRPr lang="en-US">
            <a:latin typeface="BentonSansCond Book" panose="02000606040000020004" pitchFamily="50" charset="0"/>
          </a:endParaRPr>
        </a:p>
      </dgm:t>
    </dgm:pt>
    <dgm:pt modelId="{88FE167F-DF21-4B2F-80D6-6657A700D6A2}" type="sibTrans" cxnId="{65F8D576-8483-4342-94F3-90FE72D0ABA5}">
      <dgm:prSet/>
      <dgm:spPr/>
      <dgm:t>
        <a:bodyPr/>
        <a:lstStyle/>
        <a:p>
          <a:endParaRPr lang="en-US">
            <a:latin typeface="BentonSansCond Book" panose="02000606040000020004" pitchFamily="50" charset="0"/>
          </a:endParaRPr>
        </a:p>
      </dgm:t>
    </dgm:pt>
    <dgm:pt modelId="{2F8CEA49-76F5-4B2C-A04D-5502C179DFB6}">
      <dgm:prSet phldrT="[Text]"/>
      <dgm:spPr/>
      <dgm:t>
        <a:bodyPr/>
        <a:lstStyle/>
        <a:p>
          <a:r>
            <a:rPr lang="en-US" dirty="0" smtClean="0">
              <a:latin typeface="BentonSansCond Book" panose="02000606040000020004" pitchFamily="50" charset="0"/>
            </a:rPr>
            <a:t>Who</a:t>
          </a:r>
        </a:p>
      </dgm:t>
    </dgm:pt>
    <dgm:pt modelId="{C9A234A4-C288-47B4-966E-9BB917FD2A70}" type="parTrans" cxnId="{FCC44105-8021-4DC0-992F-770BAE1FE9DE}">
      <dgm:prSet/>
      <dgm:spPr/>
      <dgm:t>
        <a:bodyPr/>
        <a:lstStyle/>
        <a:p>
          <a:endParaRPr lang="en-US">
            <a:latin typeface="BentonSansCond Book" panose="02000606040000020004" pitchFamily="50" charset="0"/>
          </a:endParaRPr>
        </a:p>
      </dgm:t>
    </dgm:pt>
    <dgm:pt modelId="{3AEAE796-2DFA-4E6A-8DB1-7AE772001671}" type="sibTrans" cxnId="{FCC44105-8021-4DC0-992F-770BAE1FE9DE}">
      <dgm:prSet/>
      <dgm:spPr/>
      <dgm:t>
        <a:bodyPr/>
        <a:lstStyle/>
        <a:p>
          <a:endParaRPr lang="en-US">
            <a:latin typeface="BentonSansCond Book" panose="02000606040000020004" pitchFamily="50" charset="0"/>
          </a:endParaRPr>
        </a:p>
      </dgm:t>
    </dgm:pt>
    <dgm:pt modelId="{47C8D066-5167-4578-B117-3717AB8D589C}">
      <dgm:prSet phldrT="[Text]" custT="1"/>
      <dgm:spPr/>
      <dgm:t>
        <a:bodyPr/>
        <a:lstStyle/>
        <a:p>
          <a:r>
            <a:rPr lang="en-US" sz="1600" dirty="0" smtClean="0">
              <a:latin typeface="BentonSansCond Book" panose="02000606040000020004" pitchFamily="50" charset="0"/>
            </a:rPr>
            <a:t>52 Female and 10 Male as Mentees</a:t>
          </a:r>
          <a:endParaRPr lang="en-US" sz="1600" dirty="0">
            <a:latin typeface="BentonSansCond Book" panose="02000606040000020004" pitchFamily="50" charset="0"/>
          </a:endParaRPr>
        </a:p>
      </dgm:t>
    </dgm:pt>
    <dgm:pt modelId="{29CC9949-6A1C-426F-9BE1-8D040B1B10CE}" type="parTrans" cxnId="{5863C2F0-8591-486E-B499-E90B87127EE4}">
      <dgm:prSet/>
      <dgm:spPr/>
      <dgm:t>
        <a:bodyPr/>
        <a:lstStyle/>
        <a:p>
          <a:endParaRPr lang="en-US">
            <a:latin typeface="BentonSansCond Book" panose="02000606040000020004" pitchFamily="50" charset="0"/>
          </a:endParaRPr>
        </a:p>
      </dgm:t>
    </dgm:pt>
    <dgm:pt modelId="{031202D1-7855-4C33-B628-54445B0CD412}" type="sibTrans" cxnId="{5863C2F0-8591-486E-B499-E90B87127EE4}">
      <dgm:prSet/>
      <dgm:spPr/>
      <dgm:t>
        <a:bodyPr/>
        <a:lstStyle/>
        <a:p>
          <a:endParaRPr lang="en-US">
            <a:latin typeface="BentonSansCond Book" panose="02000606040000020004" pitchFamily="50" charset="0"/>
          </a:endParaRPr>
        </a:p>
      </dgm:t>
    </dgm:pt>
    <dgm:pt modelId="{FD570546-5D47-4794-981A-1564DA9031C2}">
      <dgm:prSet phldrT="[Text]"/>
      <dgm:spPr/>
      <dgm:t>
        <a:bodyPr/>
        <a:lstStyle/>
        <a:p>
          <a:r>
            <a:rPr lang="en-US" dirty="0" smtClean="0">
              <a:latin typeface="BentonSansCond Book" panose="02000606040000020004" pitchFamily="50" charset="0"/>
            </a:rPr>
            <a:t>External Funding</a:t>
          </a:r>
          <a:endParaRPr lang="en-US" dirty="0">
            <a:latin typeface="BentonSansCond Book" panose="02000606040000020004" pitchFamily="50" charset="0"/>
          </a:endParaRPr>
        </a:p>
      </dgm:t>
    </dgm:pt>
    <dgm:pt modelId="{272F70B4-E0F6-4BD0-912E-8F99F68ED204}" type="parTrans" cxnId="{9855D228-EEA3-4108-9C39-7F3037853506}">
      <dgm:prSet/>
      <dgm:spPr/>
      <dgm:t>
        <a:bodyPr/>
        <a:lstStyle/>
        <a:p>
          <a:endParaRPr lang="en-US">
            <a:latin typeface="BentonSansCond Book" panose="02000606040000020004" pitchFamily="50" charset="0"/>
          </a:endParaRPr>
        </a:p>
      </dgm:t>
    </dgm:pt>
    <dgm:pt modelId="{4D00CF20-98B2-48E8-85A3-D99E18DA96E3}" type="sibTrans" cxnId="{9855D228-EEA3-4108-9C39-7F3037853506}">
      <dgm:prSet/>
      <dgm:spPr/>
      <dgm:t>
        <a:bodyPr/>
        <a:lstStyle/>
        <a:p>
          <a:endParaRPr lang="en-US">
            <a:latin typeface="BentonSansCond Book" panose="02000606040000020004" pitchFamily="50" charset="0"/>
          </a:endParaRPr>
        </a:p>
      </dgm:t>
    </dgm:pt>
    <dgm:pt modelId="{E9BB11BA-D09A-4312-80A5-2D823099EC7B}">
      <dgm:prSet phldrT="[Text]" custT="1"/>
      <dgm:spPr/>
      <dgm:t>
        <a:bodyPr/>
        <a:lstStyle/>
        <a:p>
          <a:r>
            <a:rPr lang="en-US" sz="1600" dirty="0" smtClean="0">
              <a:latin typeface="BentonSansCond Book" panose="02000606040000020004" pitchFamily="50" charset="0"/>
            </a:rPr>
            <a:t>Total to date $2.8m</a:t>
          </a:r>
          <a:endParaRPr lang="en-US" sz="1600" dirty="0">
            <a:latin typeface="BentonSansCond Book" panose="02000606040000020004" pitchFamily="50" charset="0"/>
          </a:endParaRPr>
        </a:p>
      </dgm:t>
    </dgm:pt>
    <dgm:pt modelId="{3799AD62-9277-46DE-A659-90405E3AD997}" type="parTrans" cxnId="{1D53C51F-4BFF-4BA4-8FFB-96CF0FF94C98}">
      <dgm:prSet/>
      <dgm:spPr/>
      <dgm:t>
        <a:bodyPr/>
        <a:lstStyle/>
        <a:p>
          <a:endParaRPr lang="en-US">
            <a:latin typeface="BentonSansCond Book" panose="02000606040000020004" pitchFamily="50" charset="0"/>
          </a:endParaRPr>
        </a:p>
      </dgm:t>
    </dgm:pt>
    <dgm:pt modelId="{C7C49861-2E89-47EB-906A-EE16AEEA27E6}" type="sibTrans" cxnId="{1D53C51F-4BFF-4BA4-8FFB-96CF0FF94C98}">
      <dgm:prSet/>
      <dgm:spPr/>
      <dgm:t>
        <a:bodyPr/>
        <a:lstStyle/>
        <a:p>
          <a:endParaRPr lang="en-US">
            <a:latin typeface="BentonSansCond Book" panose="02000606040000020004" pitchFamily="50" charset="0"/>
          </a:endParaRPr>
        </a:p>
      </dgm:t>
    </dgm:pt>
    <dgm:pt modelId="{DE9E850D-337A-4D98-A03A-A708D0C72B01}">
      <dgm:prSet phldrT="[Text]" custT="1"/>
      <dgm:spPr/>
      <dgm:t>
        <a:bodyPr/>
        <a:lstStyle/>
        <a:p>
          <a:r>
            <a:rPr lang="en-US" sz="1600" dirty="0" smtClean="0">
              <a:latin typeface="BentonSansCond Book" panose="02000606040000020004" pitchFamily="50" charset="0"/>
            </a:rPr>
            <a:t>RWJF Harold Amos Medical Faculty Development Program</a:t>
          </a:r>
          <a:endParaRPr lang="en-US" sz="1600" dirty="0">
            <a:latin typeface="BentonSansCond Book" panose="02000606040000020004" pitchFamily="50" charset="0"/>
          </a:endParaRPr>
        </a:p>
      </dgm:t>
    </dgm:pt>
    <dgm:pt modelId="{C35D3FC5-2C3A-489F-95E0-3BC0819FEAD5}" type="parTrans" cxnId="{5D4BA82A-15F2-4A3B-9696-71280F6FB913}">
      <dgm:prSet/>
      <dgm:spPr/>
      <dgm:t>
        <a:bodyPr/>
        <a:lstStyle/>
        <a:p>
          <a:endParaRPr lang="en-US"/>
        </a:p>
      </dgm:t>
    </dgm:pt>
    <dgm:pt modelId="{2E8C75C2-1600-4174-9C4E-0B36ED90F71E}" type="sibTrans" cxnId="{5D4BA82A-15F2-4A3B-9696-71280F6FB913}">
      <dgm:prSet/>
      <dgm:spPr/>
      <dgm:t>
        <a:bodyPr/>
        <a:lstStyle/>
        <a:p>
          <a:endParaRPr lang="en-US"/>
        </a:p>
      </dgm:t>
    </dgm:pt>
    <dgm:pt modelId="{F692885B-0C70-485D-8C64-8E91A64D7A23}">
      <dgm:prSet phldrT="[Text]" custT="1"/>
      <dgm:spPr/>
      <dgm:t>
        <a:bodyPr/>
        <a:lstStyle/>
        <a:p>
          <a:r>
            <a:rPr lang="en-US" sz="1600" dirty="0" smtClean="0">
              <a:latin typeface="BentonSansCond Book" panose="02000606040000020004" pitchFamily="50" charset="0"/>
            </a:rPr>
            <a:t>Patient-Centered Outcomes Research Institute</a:t>
          </a:r>
          <a:endParaRPr lang="en-US" sz="1600" dirty="0">
            <a:latin typeface="BentonSansCond Book" panose="02000606040000020004" pitchFamily="50" charset="0"/>
          </a:endParaRPr>
        </a:p>
      </dgm:t>
    </dgm:pt>
    <dgm:pt modelId="{BEBFB1D9-39DE-49F9-85DE-09A3755DAD4F}" type="parTrans" cxnId="{955DA826-66F9-421B-A8A9-1A0446E1B929}">
      <dgm:prSet/>
      <dgm:spPr/>
      <dgm:t>
        <a:bodyPr/>
        <a:lstStyle/>
        <a:p>
          <a:endParaRPr lang="en-US"/>
        </a:p>
      </dgm:t>
    </dgm:pt>
    <dgm:pt modelId="{EB614CCA-83D2-496A-965A-5CD0552F5CA5}" type="sibTrans" cxnId="{955DA826-66F9-421B-A8A9-1A0446E1B929}">
      <dgm:prSet/>
      <dgm:spPr/>
      <dgm:t>
        <a:bodyPr/>
        <a:lstStyle/>
        <a:p>
          <a:endParaRPr lang="en-US"/>
        </a:p>
      </dgm:t>
    </dgm:pt>
    <dgm:pt modelId="{6D3FABAB-8FCF-4EFA-939F-3E7ADB5C44FC}">
      <dgm:prSet phldrT="[Text]" custT="1"/>
      <dgm:spPr/>
      <dgm:t>
        <a:bodyPr/>
        <a:lstStyle/>
        <a:p>
          <a:r>
            <a:rPr lang="en-US" sz="1600" dirty="0" smtClean="0">
              <a:latin typeface="BentonSansCond Book" panose="02000606040000020004" pitchFamily="50" charset="0"/>
            </a:rPr>
            <a:t>17 Assistant and Associate Professor</a:t>
          </a:r>
          <a:endParaRPr lang="en-US" sz="1600" dirty="0">
            <a:latin typeface="BentonSansCond Book" panose="02000606040000020004" pitchFamily="50" charset="0"/>
          </a:endParaRPr>
        </a:p>
      </dgm:t>
    </dgm:pt>
    <dgm:pt modelId="{9AF41AFC-5C97-4F43-8529-DCDA614352A7}" type="parTrans" cxnId="{A545B898-B417-4F12-A2D7-215744286186}">
      <dgm:prSet/>
      <dgm:spPr/>
      <dgm:t>
        <a:bodyPr/>
        <a:lstStyle/>
        <a:p>
          <a:endParaRPr lang="en-US"/>
        </a:p>
      </dgm:t>
    </dgm:pt>
    <dgm:pt modelId="{66C1D2FF-A4D3-4DF3-B797-A2BB31E31944}" type="sibTrans" cxnId="{A545B898-B417-4F12-A2D7-215744286186}">
      <dgm:prSet/>
      <dgm:spPr/>
      <dgm:t>
        <a:bodyPr/>
        <a:lstStyle/>
        <a:p>
          <a:endParaRPr lang="en-US"/>
        </a:p>
      </dgm:t>
    </dgm:pt>
    <dgm:pt modelId="{8876FC34-6B05-4499-BBC1-F3C9F9184838}">
      <dgm:prSet phldrT="[Text]" custT="1"/>
      <dgm:spPr/>
      <dgm:t>
        <a:bodyPr/>
        <a:lstStyle/>
        <a:p>
          <a:r>
            <a:rPr lang="en-US" sz="1600" dirty="0" smtClean="0">
              <a:latin typeface="BentonSansCond Book" panose="02000606040000020004" pitchFamily="50" charset="0"/>
            </a:rPr>
            <a:t>33 Assistant and Professor</a:t>
          </a:r>
          <a:endParaRPr lang="en-US" sz="1600" dirty="0">
            <a:latin typeface="BentonSansCond Book" panose="02000606040000020004" pitchFamily="50" charset="0"/>
          </a:endParaRPr>
        </a:p>
      </dgm:t>
    </dgm:pt>
    <dgm:pt modelId="{6A147271-B62D-4AF0-9FAA-A4307170B151}" type="parTrans" cxnId="{A58D7B80-3E08-4B4B-9366-41B8D9E980D6}">
      <dgm:prSet/>
      <dgm:spPr/>
      <dgm:t>
        <a:bodyPr/>
        <a:lstStyle/>
        <a:p>
          <a:endParaRPr lang="en-US"/>
        </a:p>
      </dgm:t>
    </dgm:pt>
    <dgm:pt modelId="{40DB427A-0DA4-45CB-AF82-7EFEA000F992}" type="sibTrans" cxnId="{A58D7B80-3E08-4B4B-9366-41B8D9E980D6}">
      <dgm:prSet/>
      <dgm:spPr/>
      <dgm:t>
        <a:bodyPr/>
        <a:lstStyle/>
        <a:p>
          <a:endParaRPr lang="en-US"/>
        </a:p>
      </dgm:t>
    </dgm:pt>
    <dgm:pt modelId="{E1AC462F-E3D1-45E9-A62A-5524DD56E0DA}">
      <dgm:prSet phldrT="[Text]" custT="1"/>
      <dgm:spPr/>
      <dgm:t>
        <a:bodyPr/>
        <a:lstStyle/>
        <a:p>
          <a:r>
            <a:rPr lang="en-US" sz="1600" dirty="0" smtClean="0">
              <a:latin typeface="BentonSansCond Book" panose="02000606040000020004" pitchFamily="50" charset="0"/>
            </a:rPr>
            <a:t>12 Associate and Professor</a:t>
          </a:r>
          <a:endParaRPr lang="en-US" sz="1600" dirty="0">
            <a:latin typeface="BentonSansCond Book" panose="02000606040000020004" pitchFamily="50" charset="0"/>
          </a:endParaRPr>
        </a:p>
      </dgm:t>
    </dgm:pt>
    <dgm:pt modelId="{D669CCF8-5471-44D9-A03C-E393BBEE8DEF}" type="parTrans" cxnId="{F0C49CF2-97D5-41C6-B170-DCB6273C093E}">
      <dgm:prSet/>
      <dgm:spPr/>
      <dgm:t>
        <a:bodyPr/>
        <a:lstStyle/>
        <a:p>
          <a:endParaRPr lang="en-US"/>
        </a:p>
      </dgm:t>
    </dgm:pt>
    <dgm:pt modelId="{E8F60995-96B2-4382-A437-A305C3BC0AA2}" type="sibTrans" cxnId="{F0C49CF2-97D5-41C6-B170-DCB6273C093E}">
      <dgm:prSet/>
      <dgm:spPr/>
      <dgm:t>
        <a:bodyPr/>
        <a:lstStyle/>
        <a:p>
          <a:endParaRPr lang="en-US"/>
        </a:p>
      </dgm:t>
    </dgm:pt>
    <dgm:pt modelId="{61F93CD6-ADD7-452F-A4BA-3AB1B839C4FF}">
      <dgm:prSet phldrT="[Text]" custT="1"/>
      <dgm:spPr/>
      <dgm:t>
        <a:bodyPr/>
        <a:lstStyle/>
        <a:p>
          <a:r>
            <a:rPr lang="en-US" sz="1600" dirty="0" smtClean="0">
              <a:latin typeface="BentonSansCond Book" panose="02000606040000020004" pitchFamily="50" charset="0"/>
            </a:rPr>
            <a:t>28 from underrepresented population</a:t>
          </a:r>
          <a:endParaRPr lang="en-US" sz="1600" dirty="0">
            <a:latin typeface="BentonSansCond Book" panose="02000606040000020004" pitchFamily="50" charset="0"/>
          </a:endParaRPr>
        </a:p>
      </dgm:t>
    </dgm:pt>
    <dgm:pt modelId="{154C1D3C-A1A8-4FAB-A5FD-52A8F61E779B}" type="parTrans" cxnId="{DBA2F04E-3E11-4291-BC42-BBB33AE431D0}">
      <dgm:prSet/>
      <dgm:spPr/>
      <dgm:t>
        <a:bodyPr/>
        <a:lstStyle/>
        <a:p>
          <a:endParaRPr lang="en-US"/>
        </a:p>
      </dgm:t>
    </dgm:pt>
    <dgm:pt modelId="{7D2F3B17-9D1D-4A03-BA9F-D80BCAAA228F}" type="sibTrans" cxnId="{DBA2F04E-3E11-4291-BC42-BBB33AE431D0}">
      <dgm:prSet/>
      <dgm:spPr/>
      <dgm:t>
        <a:bodyPr/>
        <a:lstStyle/>
        <a:p>
          <a:endParaRPr lang="en-US"/>
        </a:p>
      </dgm:t>
    </dgm:pt>
    <dgm:pt modelId="{BEF0137B-D27A-4441-9481-496C70871343}">
      <dgm:prSet phldrT="[Text]" custT="1"/>
      <dgm:spPr/>
      <dgm:t>
        <a:bodyPr/>
        <a:lstStyle/>
        <a:p>
          <a:r>
            <a:rPr lang="en-US" sz="1600" dirty="0" smtClean="0">
              <a:latin typeface="BentonSansCond Book" panose="02000606040000020004" pitchFamily="50" charset="0"/>
            </a:rPr>
            <a:t>Artprize 2014 - $300,000</a:t>
          </a:r>
          <a:endParaRPr lang="en-US" sz="1600" dirty="0">
            <a:latin typeface="BentonSansCond Book" panose="02000606040000020004" pitchFamily="50" charset="0"/>
          </a:endParaRPr>
        </a:p>
      </dgm:t>
    </dgm:pt>
    <dgm:pt modelId="{FE1C3D35-C5CB-4E6F-80AE-E94F25250D8F}" type="parTrans" cxnId="{0DDB3927-3C7D-405F-8C29-34BA0227CF24}">
      <dgm:prSet/>
      <dgm:spPr/>
      <dgm:t>
        <a:bodyPr/>
        <a:lstStyle/>
        <a:p>
          <a:endParaRPr lang="en-US"/>
        </a:p>
      </dgm:t>
    </dgm:pt>
    <dgm:pt modelId="{9D5E6278-42B1-4994-B254-8DEF159021C6}" type="sibTrans" cxnId="{0DDB3927-3C7D-405F-8C29-34BA0227CF24}">
      <dgm:prSet/>
      <dgm:spPr/>
      <dgm:t>
        <a:bodyPr/>
        <a:lstStyle/>
        <a:p>
          <a:endParaRPr lang="en-US"/>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994A91B4-62DE-4660-B1FF-D2EFDB7D4D46}" type="pres">
      <dgm:prSet presAssocID="{5D04F33B-5719-4D34-A1C3-33EEFB0BCE20}" presName="linNode" presStyleCnt="0"/>
      <dgm:spPr/>
    </dgm:pt>
    <dgm:pt modelId="{062A9DE9-FC51-4865-9098-1E1A381327F8}" type="pres">
      <dgm:prSet presAssocID="{5D04F33B-5719-4D34-A1C3-33EEFB0BCE20}" presName="parentText" presStyleLbl="node1" presStyleIdx="0" presStyleCnt="3" custScaleX="81380">
        <dgm:presLayoutVars>
          <dgm:chMax val="1"/>
          <dgm:bulletEnabled val="1"/>
        </dgm:presLayoutVars>
      </dgm:prSet>
      <dgm:spPr/>
      <dgm:t>
        <a:bodyPr/>
        <a:lstStyle/>
        <a:p>
          <a:endParaRPr lang="en-US"/>
        </a:p>
      </dgm:t>
    </dgm:pt>
    <dgm:pt modelId="{CAD75D64-3D54-4A0F-968C-A340949DC2E5}" type="pres">
      <dgm:prSet presAssocID="{5D04F33B-5719-4D34-A1C3-33EEFB0BCE20}" presName="descendantText" presStyleLbl="alignAccFollowNode1" presStyleIdx="0" presStyleCnt="3">
        <dgm:presLayoutVars>
          <dgm:bulletEnabled val="1"/>
        </dgm:presLayoutVars>
      </dgm:prSet>
      <dgm:spPr/>
      <dgm:t>
        <a:bodyPr/>
        <a:lstStyle/>
        <a:p>
          <a:endParaRPr lang="en-US"/>
        </a:p>
      </dgm:t>
    </dgm:pt>
    <dgm:pt modelId="{55C12D34-45E8-49AB-B565-B6A0D611D20C}" type="pres">
      <dgm:prSet presAssocID="{3EBB3780-CB0C-4338-8948-76B6A7A759C9}" presName="sp" presStyleCnt="0"/>
      <dgm:spPr/>
    </dgm:pt>
    <dgm:pt modelId="{5C65153E-995D-4F1E-968B-F23D7DCF59AE}" type="pres">
      <dgm:prSet presAssocID="{2F8CEA49-76F5-4B2C-A04D-5502C179DFB6}" presName="linNode" presStyleCnt="0"/>
      <dgm:spPr/>
    </dgm:pt>
    <dgm:pt modelId="{BB042331-AA46-46E6-8C27-94674E5E66EA}" type="pres">
      <dgm:prSet presAssocID="{2F8CEA49-76F5-4B2C-A04D-5502C179DFB6}" presName="parentText" presStyleLbl="node1" presStyleIdx="1" presStyleCnt="3" custScaleX="81380">
        <dgm:presLayoutVars>
          <dgm:chMax val="1"/>
          <dgm:bulletEnabled val="1"/>
        </dgm:presLayoutVars>
      </dgm:prSet>
      <dgm:spPr/>
      <dgm:t>
        <a:bodyPr/>
        <a:lstStyle/>
        <a:p>
          <a:endParaRPr lang="en-US"/>
        </a:p>
      </dgm:t>
    </dgm:pt>
    <dgm:pt modelId="{20DAA5FC-99C9-4DA6-BABA-8BCF1CE2DF3E}" type="pres">
      <dgm:prSet presAssocID="{2F8CEA49-76F5-4B2C-A04D-5502C179DFB6}" presName="descendantText" presStyleLbl="alignAccFollowNode1" presStyleIdx="1" presStyleCnt="3">
        <dgm:presLayoutVars>
          <dgm:bulletEnabled val="1"/>
        </dgm:presLayoutVars>
      </dgm:prSet>
      <dgm:spPr/>
      <dgm:t>
        <a:bodyPr/>
        <a:lstStyle/>
        <a:p>
          <a:endParaRPr lang="en-US"/>
        </a:p>
      </dgm:t>
    </dgm:pt>
    <dgm:pt modelId="{09083009-090D-4590-8025-FB529C886838}" type="pres">
      <dgm:prSet presAssocID="{3AEAE796-2DFA-4E6A-8DB1-7AE772001671}" presName="sp" presStyleCnt="0"/>
      <dgm:spPr/>
    </dgm:pt>
    <dgm:pt modelId="{546D67B6-873A-48E5-8FB9-637B43D16458}" type="pres">
      <dgm:prSet presAssocID="{FD570546-5D47-4794-981A-1564DA9031C2}" presName="linNode" presStyleCnt="0"/>
      <dgm:spPr/>
    </dgm:pt>
    <dgm:pt modelId="{374E6E46-5023-4490-99D2-DE210D88ED76}" type="pres">
      <dgm:prSet presAssocID="{FD570546-5D47-4794-981A-1564DA9031C2}" presName="parentText" presStyleLbl="node1" presStyleIdx="2" presStyleCnt="3" custScaleX="81380">
        <dgm:presLayoutVars>
          <dgm:chMax val="1"/>
          <dgm:bulletEnabled val="1"/>
        </dgm:presLayoutVars>
      </dgm:prSet>
      <dgm:spPr/>
      <dgm:t>
        <a:bodyPr/>
        <a:lstStyle/>
        <a:p>
          <a:endParaRPr lang="en-US"/>
        </a:p>
      </dgm:t>
    </dgm:pt>
    <dgm:pt modelId="{E8447152-84BF-481C-8870-AF1D3225FD51}" type="pres">
      <dgm:prSet presAssocID="{FD570546-5D47-4794-981A-1564DA9031C2}" presName="descendantText" presStyleLbl="alignAccFollowNode1" presStyleIdx="2" presStyleCnt="3">
        <dgm:presLayoutVars>
          <dgm:bulletEnabled val="1"/>
        </dgm:presLayoutVars>
      </dgm:prSet>
      <dgm:spPr/>
      <dgm:t>
        <a:bodyPr/>
        <a:lstStyle/>
        <a:p>
          <a:endParaRPr lang="en-US"/>
        </a:p>
      </dgm:t>
    </dgm:pt>
  </dgm:ptLst>
  <dgm:cxnLst>
    <dgm:cxn modelId="{955DA826-66F9-421B-A8A9-1A0446E1B929}" srcId="{FD570546-5D47-4794-981A-1564DA9031C2}" destId="{F692885B-0C70-485D-8C64-8E91A64D7A23}" srcOrd="1" destOrd="0" parTransId="{BEBFB1D9-39DE-49F9-85DE-09A3755DAD4F}" sibTransId="{EB614CCA-83D2-496A-965A-5CD0552F5CA5}"/>
    <dgm:cxn modelId="{3F65A17B-25DE-4E49-B091-BFA3149D3F41}" type="presOf" srcId="{61F93CD6-ADD7-452F-A4BA-3AB1B839C4FF}" destId="{20DAA5FC-99C9-4DA6-BABA-8BCF1CE2DF3E}" srcOrd="0" destOrd="1" presId="urn:microsoft.com/office/officeart/2005/8/layout/vList5"/>
    <dgm:cxn modelId="{65F8D576-8483-4342-94F3-90FE72D0ABA5}" srcId="{5D04F33B-5719-4D34-A1C3-33EEFB0BCE20}" destId="{94CEEA43-0CE3-4B00-8083-5975A579B1AB}" srcOrd="0" destOrd="0" parTransId="{2CE2354E-FAC6-493B-A60C-76234694148D}" sibTransId="{88FE167F-DF21-4B2F-80D6-6657A700D6A2}"/>
    <dgm:cxn modelId="{8F8F4DD8-15BE-4609-A97F-38FD126E7DCF}" type="presOf" srcId="{D25D3856-FC77-4BCC-BDD9-8C9EA8403682}" destId="{3D03BBA3-2A3C-47DE-A602-8AD2D83EE881}" srcOrd="0" destOrd="0" presId="urn:microsoft.com/office/officeart/2005/8/layout/vList5"/>
    <dgm:cxn modelId="{4AC698F0-6AA0-46D5-B8EA-76DEE715EE1F}" type="presOf" srcId="{47C8D066-5167-4578-B117-3717AB8D589C}" destId="{20DAA5FC-99C9-4DA6-BABA-8BCF1CE2DF3E}" srcOrd="0" destOrd="0" presId="urn:microsoft.com/office/officeart/2005/8/layout/vList5"/>
    <dgm:cxn modelId="{93AA7F1A-7C9E-4E3D-8398-743A1E301E09}" type="presOf" srcId="{BEF0137B-D27A-4441-9481-496C70871343}" destId="{E8447152-84BF-481C-8870-AF1D3225FD51}" srcOrd="0" destOrd="3" presId="urn:microsoft.com/office/officeart/2005/8/layout/vList5"/>
    <dgm:cxn modelId="{2C103CF4-E89C-4F77-8E67-F16E97FB5C6D}" srcId="{D25D3856-FC77-4BCC-BDD9-8C9EA8403682}" destId="{5D04F33B-5719-4D34-A1C3-33EEFB0BCE20}" srcOrd="0" destOrd="0" parTransId="{8202C7DD-EABF-4B28-AD51-9B9BF2D19124}" sibTransId="{3EBB3780-CB0C-4338-8948-76B6A7A759C9}"/>
    <dgm:cxn modelId="{3A4E368B-BCB0-49AB-A4DD-1C8FC0AE8A1E}" type="presOf" srcId="{2F8CEA49-76F5-4B2C-A04D-5502C179DFB6}" destId="{BB042331-AA46-46E6-8C27-94674E5E66EA}" srcOrd="0" destOrd="0" presId="urn:microsoft.com/office/officeart/2005/8/layout/vList5"/>
    <dgm:cxn modelId="{85E0D934-384A-4123-BA3D-2EAA66CD189B}" type="presOf" srcId="{5D04F33B-5719-4D34-A1C3-33EEFB0BCE20}" destId="{062A9DE9-FC51-4865-9098-1E1A381327F8}" srcOrd="0" destOrd="0" presId="urn:microsoft.com/office/officeart/2005/8/layout/vList5"/>
    <dgm:cxn modelId="{0DDB3927-3C7D-405F-8C29-34BA0227CF24}" srcId="{FD570546-5D47-4794-981A-1564DA9031C2}" destId="{BEF0137B-D27A-4441-9481-496C70871343}" srcOrd="3" destOrd="0" parTransId="{FE1C3D35-C5CB-4E6F-80AE-E94F25250D8F}" sibTransId="{9D5E6278-42B1-4994-B254-8DEF159021C6}"/>
    <dgm:cxn modelId="{06B003DD-B4B0-4329-A740-473CE2A058CA}" type="presOf" srcId="{E9BB11BA-D09A-4312-80A5-2D823099EC7B}" destId="{E8447152-84BF-481C-8870-AF1D3225FD51}" srcOrd="0" destOrd="0" presId="urn:microsoft.com/office/officeart/2005/8/layout/vList5"/>
    <dgm:cxn modelId="{5863C2F0-8591-486E-B499-E90B87127EE4}" srcId="{2F8CEA49-76F5-4B2C-A04D-5502C179DFB6}" destId="{47C8D066-5167-4578-B117-3717AB8D589C}" srcOrd="0" destOrd="0" parTransId="{29CC9949-6A1C-426F-9BE1-8D040B1B10CE}" sibTransId="{031202D1-7855-4C33-B628-54445B0CD412}"/>
    <dgm:cxn modelId="{FCC44105-8021-4DC0-992F-770BAE1FE9DE}" srcId="{D25D3856-FC77-4BCC-BDD9-8C9EA8403682}" destId="{2F8CEA49-76F5-4B2C-A04D-5502C179DFB6}" srcOrd="1" destOrd="0" parTransId="{C9A234A4-C288-47B4-966E-9BB917FD2A70}" sibTransId="{3AEAE796-2DFA-4E6A-8DB1-7AE772001671}"/>
    <dgm:cxn modelId="{5D9A337D-1C1F-4CBA-966E-049F3921F195}" type="presOf" srcId="{F692885B-0C70-485D-8C64-8E91A64D7A23}" destId="{E8447152-84BF-481C-8870-AF1D3225FD51}" srcOrd="0" destOrd="1" presId="urn:microsoft.com/office/officeart/2005/8/layout/vList5"/>
    <dgm:cxn modelId="{CC37826A-A48B-4A7F-8FBD-DE4F47BCAEDC}" type="presOf" srcId="{6D3FABAB-8FCF-4EFA-939F-3E7ADB5C44FC}" destId="{CAD75D64-3D54-4A0F-968C-A340949DC2E5}" srcOrd="0" destOrd="1" presId="urn:microsoft.com/office/officeart/2005/8/layout/vList5"/>
    <dgm:cxn modelId="{A58D7B80-3E08-4B4B-9366-41B8D9E980D6}" srcId="{5D04F33B-5719-4D34-A1C3-33EEFB0BCE20}" destId="{8876FC34-6B05-4499-BBC1-F3C9F9184838}" srcOrd="2" destOrd="0" parTransId="{6A147271-B62D-4AF0-9FAA-A4307170B151}" sibTransId="{40DB427A-0DA4-45CB-AF82-7EFEA000F992}"/>
    <dgm:cxn modelId="{A545B898-B417-4F12-A2D7-215744286186}" srcId="{5D04F33B-5719-4D34-A1C3-33EEFB0BCE20}" destId="{6D3FABAB-8FCF-4EFA-939F-3E7ADB5C44FC}" srcOrd="1" destOrd="0" parTransId="{9AF41AFC-5C97-4F43-8529-DCDA614352A7}" sibTransId="{66C1D2FF-A4D3-4DF3-B797-A2BB31E31944}"/>
    <dgm:cxn modelId="{6B9A97B9-335F-498F-B048-3219F9265623}" type="presOf" srcId="{8876FC34-6B05-4499-BBC1-F3C9F9184838}" destId="{CAD75D64-3D54-4A0F-968C-A340949DC2E5}" srcOrd="0" destOrd="2" presId="urn:microsoft.com/office/officeart/2005/8/layout/vList5"/>
    <dgm:cxn modelId="{128E6498-829F-48BB-9A52-ED2C09CE31E6}" type="presOf" srcId="{DE9E850D-337A-4D98-A03A-A708D0C72B01}" destId="{E8447152-84BF-481C-8870-AF1D3225FD51}" srcOrd="0" destOrd="2" presId="urn:microsoft.com/office/officeart/2005/8/layout/vList5"/>
    <dgm:cxn modelId="{DA6D5B93-B2A6-4863-8A00-27F7B7EFBA8D}" type="presOf" srcId="{94CEEA43-0CE3-4B00-8083-5975A579B1AB}" destId="{CAD75D64-3D54-4A0F-968C-A340949DC2E5}" srcOrd="0" destOrd="0" presId="urn:microsoft.com/office/officeart/2005/8/layout/vList5"/>
    <dgm:cxn modelId="{9855D228-EEA3-4108-9C39-7F3037853506}" srcId="{D25D3856-FC77-4BCC-BDD9-8C9EA8403682}" destId="{FD570546-5D47-4794-981A-1564DA9031C2}" srcOrd="2" destOrd="0" parTransId="{272F70B4-E0F6-4BD0-912E-8F99F68ED204}" sibTransId="{4D00CF20-98B2-48E8-85A3-D99E18DA96E3}"/>
    <dgm:cxn modelId="{0A78566C-9880-4CCB-A6C0-6E2BF0159D67}" type="presOf" srcId="{E1AC462F-E3D1-45E9-A62A-5524DD56E0DA}" destId="{CAD75D64-3D54-4A0F-968C-A340949DC2E5}" srcOrd="0" destOrd="3" presId="urn:microsoft.com/office/officeart/2005/8/layout/vList5"/>
    <dgm:cxn modelId="{5D4BA82A-15F2-4A3B-9696-71280F6FB913}" srcId="{FD570546-5D47-4794-981A-1564DA9031C2}" destId="{DE9E850D-337A-4D98-A03A-A708D0C72B01}" srcOrd="2" destOrd="0" parTransId="{C35D3FC5-2C3A-489F-95E0-3BC0819FEAD5}" sibTransId="{2E8C75C2-1600-4174-9C4E-0B36ED90F71E}"/>
    <dgm:cxn modelId="{1D53C51F-4BFF-4BA4-8FFB-96CF0FF94C98}" srcId="{FD570546-5D47-4794-981A-1564DA9031C2}" destId="{E9BB11BA-D09A-4312-80A5-2D823099EC7B}" srcOrd="0" destOrd="0" parTransId="{3799AD62-9277-46DE-A659-90405E3AD997}" sibTransId="{C7C49861-2E89-47EB-906A-EE16AEEA27E6}"/>
    <dgm:cxn modelId="{4787FA0A-7F33-469F-A468-DA1BC71B0826}" type="presOf" srcId="{FD570546-5D47-4794-981A-1564DA9031C2}" destId="{374E6E46-5023-4490-99D2-DE210D88ED76}" srcOrd="0" destOrd="0" presId="urn:microsoft.com/office/officeart/2005/8/layout/vList5"/>
    <dgm:cxn modelId="{F0C49CF2-97D5-41C6-B170-DCB6273C093E}" srcId="{5D04F33B-5719-4D34-A1C3-33EEFB0BCE20}" destId="{E1AC462F-E3D1-45E9-A62A-5524DD56E0DA}" srcOrd="3" destOrd="0" parTransId="{D669CCF8-5471-44D9-A03C-E393BBEE8DEF}" sibTransId="{E8F60995-96B2-4382-A437-A305C3BC0AA2}"/>
    <dgm:cxn modelId="{DBA2F04E-3E11-4291-BC42-BBB33AE431D0}" srcId="{2F8CEA49-76F5-4B2C-A04D-5502C179DFB6}" destId="{61F93CD6-ADD7-452F-A4BA-3AB1B839C4FF}" srcOrd="1" destOrd="0" parTransId="{154C1D3C-A1A8-4FAB-A5FD-52A8F61E779B}" sibTransId="{7D2F3B17-9D1D-4A03-BA9F-D80BCAAA228F}"/>
    <dgm:cxn modelId="{BF5ED673-56E4-4D8F-83AD-825ACF23E604}" type="presParOf" srcId="{3D03BBA3-2A3C-47DE-A602-8AD2D83EE881}" destId="{994A91B4-62DE-4660-B1FF-D2EFDB7D4D46}" srcOrd="0" destOrd="0" presId="urn:microsoft.com/office/officeart/2005/8/layout/vList5"/>
    <dgm:cxn modelId="{708560A4-48E5-4FDD-9EB6-AD2B67CEF1C9}" type="presParOf" srcId="{994A91B4-62DE-4660-B1FF-D2EFDB7D4D46}" destId="{062A9DE9-FC51-4865-9098-1E1A381327F8}" srcOrd="0" destOrd="0" presId="urn:microsoft.com/office/officeart/2005/8/layout/vList5"/>
    <dgm:cxn modelId="{E91BDF3D-5912-42AA-92F4-016566B647E6}" type="presParOf" srcId="{994A91B4-62DE-4660-B1FF-D2EFDB7D4D46}" destId="{CAD75D64-3D54-4A0F-968C-A340949DC2E5}" srcOrd="1" destOrd="0" presId="urn:microsoft.com/office/officeart/2005/8/layout/vList5"/>
    <dgm:cxn modelId="{54029FF9-752B-4F11-B4F2-9BB9E03157E5}" type="presParOf" srcId="{3D03BBA3-2A3C-47DE-A602-8AD2D83EE881}" destId="{55C12D34-45E8-49AB-B565-B6A0D611D20C}" srcOrd="1" destOrd="0" presId="urn:microsoft.com/office/officeart/2005/8/layout/vList5"/>
    <dgm:cxn modelId="{4DE4DEE3-DD6B-47DB-95A5-9709B92A5C99}" type="presParOf" srcId="{3D03BBA3-2A3C-47DE-A602-8AD2D83EE881}" destId="{5C65153E-995D-4F1E-968B-F23D7DCF59AE}" srcOrd="2" destOrd="0" presId="urn:microsoft.com/office/officeart/2005/8/layout/vList5"/>
    <dgm:cxn modelId="{C97F69F5-44BC-4A9C-A468-2B17FDEF76F9}" type="presParOf" srcId="{5C65153E-995D-4F1E-968B-F23D7DCF59AE}" destId="{BB042331-AA46-46E6-8C27-94674E5E66EA}" srcOrd="0" destOrd="0" presId="urn:microsoft.com/office/officeart/2005/8/layout/vList5"/>
    <dgm:cxn modelId="{7AE5696F-0731-486E-8957-60EA4E4C3C25}" type="presParOf" srcId="{5C65153E-995D-4F1E-968B-F23D7DCF59AE}" destId="{20DAA5FC-99C9-4DA6-BABA-8BCF1CE2DF3E}" srcOrd="1" destOrd="0" presId="urn:microsoft.com/office/officeart/2005/8/layout/vList5"/>
    <dgm:cxn modelId="{09F7F622-9D6F-49C4-9FA7-657F78B5D780}" type="presParOf" srcId="{3D03BBA3-2A3C-47DE-A602-8AD2D83EE881}" destId="{09083009-090D-4590-8025-FB529C886838}" srcOrd="3" destOrd="0" presId="urn:microsoft.com/office/officeart/2005/8/layout/vList5"/>
    <dgm:cxn modelId="{13141347-1C1A-484C-8A48-EF45EE078B11}" type="presParOf" srcId="{3D03BBA3-2A3C-47DE-A602-8AD2D83EE881}" destId="{546D67B6-873A-48E5-8FB9-637B43D16458}" srcOrd="4" destOrd="0" presId="urn:microsoft.com/office/officeart/2005/8/layout/vList5"/>
    <dgm:cxn modelId="{4735FC32-19FB-4648-B3D6-D32029E69D68}" type="presParOf" srcId="{546D67B6-873A-48E5-8FB9-637B43D16458}" destId="{374E6E46-5023-4490-99D2-DE210D88ED76}" srcOrd="0" destOrd="0" presId="urn:microsoft.com/office/officeart/2005/8/layout/vList5"/>
    <dgm:cxn modelId="{E4589A11-C702-42DC-970D-C2301A31EA38}" type="presParOf" srcId="{546D67B6-873A-48E5-8FB9-637B43D16458}" destId="{E8447152-84BF-481C-8870-AF1D3225FD5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25D3856-FC77-4BCC-BDD9-8C9EA840368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D04F33B-5719-4D34-A1C3-33EEFB0BCE20}">
      <dgm:prSet phldrT="[Text]"/>
      <dgm:spPr/>
      <dgm:t>
        <a:bodyPr/>
        <a:lstStyle/>
        <a:p>
          <a:r>
            <a:rPr lang="en-US" dirty="0" smtClean="0">
              <a:latin typeface="BentonSansCond Book" panose="02000606040000020004" pitchFamily="50" charset="0"/>
            </a:rPr>
            <a:t>Matches</a:t>
          </a:r>
          <a:endParaRPr lang="en-US" dirty="0">
            <a:latin typeface="BentonSansCond Book" panose="02000606040000020004" pitchFamily="50" charset="0"/>
          </a:endParaRPr>
        </a:p>
      </dgm:t>
    </dgm:pt>
    <dgm:pt modelId="{8202C7DD-EABF-4B28-AD51-9B9BF2D19124}" type="parTrans" cxnId="{2C103CF4-E89C-4F77-8E67-F16E97FB5C6D}">
      <dgm:prSet/>
      <dgm:spPr/>
      <dgm:t>
        <a:bodyPr/>
        <a:lstStyle/>
        <a:p>
          <a:endParaRPr lang="en-US">
            <a:latin typeface="BentonSansCond Book" panose="02000606040000020004" pitchFamily="50" charset="0"/>
          </a:endParaRPr>
        </a:p>
      </dgm:t>
    </dgm:pt>
    <dgm:pt modelId="{3EBB3780-CB0C-4338-8948-76B6A7A759C9}" type="sibTrans" cxnId="{2C103CF4-E89C-4F77-8E67-F16E97FB5C6D}">
      <dgm:prSet/>
      <dgm:spPr/>
      <dgm:t>
        <a:bodyPr/>
        <a:lstStyle/>
        <a:p>
          <a:endParaRPr lang="en-US">
            <a:latin typeface="BentonSansCond Book" panose="02000606040000020004" pitchFamily="50" charset="0"/>
          </a:endParaRPr>
        </a:p>
      </dgm:t>
    </dgm:pt>
    <dgm:pt modelId="{94CEEA43-0CE3-4B00-8083-5975A579B1AB}">
      <dgm:prSet phldrT="[Text]" custT="1"/>
      <dgm:spPr/>
      <dgm:t>
        <a:bodyPr/>
        <a:lstStyle/>
        <a:p>
          <a:r>
            <a:rPr lang="en-US" sz="1600" dirty="0" smtClean="0">
              <a:latin typeface="BentonSansCond Book" panose="02000606040000020004" pitchFamily="50" charset="0"/>
            </a:rPr>
            <a:t>77 Matches (60% mentee selected; 40% staff selected)</a:t>
          </a:r>
          <a:endParaRPr lang="en-US" sz="1600" dirty="0">
            <a:latin typeface="BentonSansCond Book" panose="02000606040000020004" pitchFamily="50" charset="0"/>
          </a:endParaRPr>
        </a:p>
      </dgm:t>
    </dgm:pt>
    <dgm:pt modelId="{2CE2354E-FAC6-493B-A60C-76234694148D}" type="parTrans" cxnId="{65F8D576-8483-4342-94F3-90FE72D0ABA5}">
      <dgm:prSet/>
      <dgm:spPr/>
      <dgm:t>
        <a:bodyPr/>
        <a:lstStyle/>
        <a:p>
          <a:endParaRPr lang="en-US">
            <a:latin typeface="BentonSansCond Book" panose="02000606040000020004" pitchFamily="50" charset="0"/>
          </a:endParaRPr>
        </a:p>
      </dgm:t>
    </dgm:pt>
    <dgm:pt modelId="{88FE167F-DF21-4B2F-80D6-6657A700D6A2}" type="sibTrans" cxnId="{65F8D576-8483-4342-94F3-90FE72D0ABA5}">
      <dgm:prSet/>
      <dgm:spPr/>
      <dgm:t>
        <a:bodyPr/>
        <a:lstStyle/>
        <a:p>
          <a:endParaRPr lang="en-US">
            <a:latin typeface="BentonSansCond Book" panose="02000606040000020004" pitchFamily="50" charset="0"/>
          </a:endParaRPr>
        </a:p>
      </dgm:t>
    </dgm:pt>
    <dgm:pt modelId="{2F8CEA49-76F5-4B2C-A04D-5502C179DFB6}">
      <dgm:prSet phldrT="[Text]"/>
      <dgm:spPr/>
      <dgm:t>
        <a:bodyPr/>
        <a:lstStyle/>
        <a:p>
          <a:r>
            <a:rPr lang="en-US" dirty="0" smtClean="0">
              <a:latin typeface="BentonSansCond Book" panose="02000606040000020004" pitchFamily="50" charset="0"/>
            </a:rPr>
            <a:t>Who</a:t>
          </a:r>
        </a:p>
      </dgm:t>
    </dgm:pt>
    <dgm:pt modelId="{C9A234A4-C288-47B4-966E-9BB917FD2A70}" type="parTrans" cxnId="{FCC44105-8021-4DC0-992F-770BAE1FE9DE}">
      <dgm:prSet/>
      <dgm:spPr/>
      <dgm:t>
        <a:bodyPr/>
        <a:lstStyle/>
        <a:p>
          <a:endParaRPr lang="en-US">
            <a:latin typeface="BentonSansCond Book" panose="02000606040000020004" pitchFamily="50" charset="0"/>
          </a:endParaRPr>
        </a:p>
      </dgm:t>
    </dgm:pt>
    <dgm:pt modelId="{3AEAE796-2DFA-4E6A-8DB1-7AE772001671}" type="sibTrans" cxnId="{FCC44105-8021-4DC0-992F-770BAE1FE9DE}">
      <dgm:prSet/>
      <dgm:spPr/>
      <dgm:t>
        <a:bodyPr/>
        <a:lstStyle/>
        <a:p>
          <a:endParaRPr lang="en-US">
            <a:latin typeface="BentonSansCond Book" panose="02000606040000020004" pitchFamily="50" charset="0"/>
          </a:endParaRPr>
        </a:p>
      </dgm:t>
    </dgm:pt>
    <dgm:pt modelId="{47C8D066-5167-4578-B117-3717AB8D589C}">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BentonSansCond Book" panose="02000606040000020004" pitchFamily="50" charset="0"/>
            </a:rPr>
            <a:t>17 combinations of Female mentee/mentor matches    (19 White Female mentee/White Female mentor matches)</a:t>
          </a:r>
          <a:endParaRPr lang="en-US" sz="1600" dirty="0">
            <a:latin typeface="BentonSansCond Book" panose="02000606040000020004" pitchFamily="50" charset="0"/>
          </a:endParaRPr>
        </a:p>
      </dgm:t>
    </dgm:pt>
    <dgm:pt modelId="{29CC9949-6A1C-426F-9BE1-8D040B1B10CE}" type="parTrans" cxnId="{5863C2F0-8591-486E-B499-E90B87127EE4}">
      <dgm:prSet/>
      <dgm:spPr/>
      <dgm:t>
        <a:bodyPr/>
        <a:lstStyle/>
        <a:p>
          <a:endParaRPr lang="en-US">
            <a:latin typeface="BentonSansCond Book" panose="02000606040000020004" pitchFamily="50" charset="0"/>
          </a:endParaRPr>
        </a:p>
      </dgm:t>
    </dgm:pt>
    <dgm:pt modelId="{031202D1-7855-4C33-B628-54445B0CD412}" type="sibTrans" cxnId="{5863C2F0-8591-486E-B499-E90B87127EE4}">
      <dgm:prSet/>
      <dgm:spPr/>
      <dgm:t>
        <a:bodyPr/>
        <a:lstStyle/>
        <a:p>
          <a:endParaRPr lang="en-US">
            <a:latin typeface="BentonSansCond Book" panose="02000606040000020004" pitchFamily="50" charset="0"/>
          </a:endParaRPr>
        </a:p>
      </dgm:t>
    </dgm:pt>
    <dgm:pt modelId="{FD570546-5D47-4794-981A-1564DA9031C2}">
      <dgm:prSet phldrT="[Text]"/>
      <dgm:spPr/>
      <dgm:t>
        <a:bodyPr/>
        <a:lstStyle/>
        <a:p>
          <a:r>
            <a:rPr lang="en-US" dirty="0" smtClean="0">
              <a:latin typeface="BentonSansCond Book" panose="02000606040000020004" pitchFamily="50" charset="0"/>
            </a:rPr>
            <a:t>External Funding</a:t>
          </a:r>
          <a:endParaRPr lang="en-US" dirty="0">
            <a:latin typeface="BentonSansCond Book" panose="02000606040000020004" pitchFamily="50" charset="0"/>
          </a:endParaRPr>
        </a:p>
      </dgm:t>
    </dgm:pt>
    <dgm:pt modelId="{272F70B4-E0F6-4BD0-912E-8F99F68ED204}" type="parTrans" cxnId="{9855D228-EEA3-4108-9C39-7F3037853506}">
      <dgm:prSet/>
      <dgm:spPr/>
      <dgm:t>
        <a:bodyPr/>
        <a:lstStyle/>
        <a:p>
          <a:endParaRPr lang="en-US">
            <a:latin typeface="BentonSansCond Book" panose="02000606040000020004" pitchFamily="50" charset="0"/>
          </a:endParaRPr>
        </a:p>
      </dgm:t>
    </dgm:pt>
    <dgm:pt modelId="{4D00CF20-98B2-48E8-85A3-D99E18DA96E3}" type="sibTrans" cxnId="{9855D228-EEA3-4108-9C39-7F3037853506}">
      <dgm:prSet/>
      <dgm:spPr/>
      <dgm:t>
        <a:bodyPr/>
        <a:lstStyle/>
        <a:p>
          <a:endParaRPr lang="en-US">
            <a:latin typeface="BentonSansCond Book" panose="02000606040000020004" pitchFamily="50" charset="0"/>
          </a:endParaRPr>
        </a:p>
      </dgm:t>
    </dgm:pt>
    <dgm:pt modelId="{E9BB11BA-D09A-4312-80A5-2D823099EC7B}">
      <dgm:prSet phldrT="[Text]" custT="1"/>
      <dgm:spPr/>
      <dgm:t>
        <a:bodyPr/>
        <a:lstStyle/>
        <a:p>
          <a:r>
            <a:rPr lang="en-US" sz="1600" dirty="0" smtClean="0">
              <a:latin typeface="BentonSansCond Book" panose="02000606040000020004" pitchFamily="50" charset="0"/>
            </a:rPr>
            <a:t>Total to date $4.0m</a:t>
          </a:r>
          <a:endParaRPr lang="en-US" sz="1600" dirty="0">
            <a:latin typeface="BentonSansCond Book" panose="02000606040000020004" pitchFamily="50" charset="0"/>
          </a:endParaRPr>
        </a:p>
      </dgm:t>
    </dgm:pt>
    <dgm:pt modelId="{3799AD62-9277-46DE-A659-90405E3AD997}" type="parTrans" cxnId="{1D53C51F-4BFF-4BA4-8FFB-96CF0FF94C98}">
      <dgm:prSet/>
      <dgm:spPr/>
      <dgm:t>
        <a:bodyPr/>
        <a:lstStyle/>
        <a:p>
          <a:endParaRPr lang="en-US">
            <a:latin typeface="BentonSansCond Book" panose="02000606040000020004" pitchFamily="50" charset="0"/>
          </a:endParaRPr>
        </a:p>
      </dgm:t>
    </dgm:pt>
    <dgm:pt modelId="{C7C49861-2E89-47EB-906A-EE16AEEA27E6}" type="sibTrans" cxnId="{1D53C51F-4BFF-4BA4-8FFB-96CF0FF94C98}">
      <dgm:prSet/>
      <dgm:spPr/>
      <dgm:t>
        <a:bodyPr/>
        <a:lstStyle/>
        <a:p>
          <a:endParaRPr lang="en-US">
            <a:latin typeface="BentonSansCond Book" panose="02000606040000020004" pitchFamily="50" charset="0"/>
          </a:endParaRPr>
        </a:p>
      </dgm:t>
    </dgm:pt>
    <dgm:pt modelId="{DE9E850D-337A-4D98-A03A-A708D0C72B01}">
      <dgm:prSet phldrT="[Text]" custT="1"/>
      <dgm:spPr/>
      <dgm:t>
        <a:bodyPr/>
        <a:lstStyle/>
        <a:p>
          <a:r>
            <a:rPr lang="en-US" sz="1600" dirty="0" smtClean="0">
              <a:latin typeface="BentonSansCond Book" panose="02000606040000020004" pitchFamily="50" charset="0"/>
            </a:rPr>
            <a:t>RWJF Harold Amos Medical Faculty Development Program</a:t>
          </a:r>
          <a:endParaRPr lang="en-US" sz="1600" dirty="0">
            <a:latin typeface="BentonSansCond Book" panose="02000606040000020004" pitchFamily="50" charset="0"/>
          </a:endParaRPr>
        </a:p>
      </dgm:t>
    </dgm:pt>
    <dgm:pt modelId="{C35D3FC5-2C3A-489F-95E0-3BC0819FEAD5}" type="parTrans" cxnId="{5D4BA82A-15F2-4A3B-9696-71280F6FB913}">
      <dgm:prSet/>
      <dgm:spPr/>
      <dgm:t>
        <a:bodyPr/>
        <a:lstStyle/>
        <a:p>
          <a:endParaRPr lang="en-US"/>
        </a:p>
      </dgm:t>
    </dgm:pt>
    <dgm:pt modelId="{2E8C75C2-1600-4174-9C4E-0B36ED90F71E}" type="sibTrans" cxnId="{5D4BA82A-15F2-4A3B-9696-71280F6FB913}">
      <dgm:prSet/>
      <dgm:spPr/>
      <dgm:t>
        <a:bodyPr/>
        <a:lstStyle/>
        <a:p>
          <a:endParaRPr lang="en-US"/>
        </a:p>
      </dgm:t>
    </dgm:pt>
    <dgm:pt modelId="{F692885B-0C70-485D-8C64-8E91A64D7A23}">
      <dgm:prSet phldrT="[Text]" custT="1"/>
      <dgm:spPr/>
      <dgm:t>
        <a:bodyPr/>
        <a:lstStyle/>
        <a:p>
          <a:r>
            <a:rPr lang="en-US" sz="1600" dirty="0" smtClean="0">
              <a:latin typeface="BentonSansCond Book" panose="02000606040000020004" pitchFamily="50" charset="0"/>
            </a:rPr>
            <a:t>Patient-Centered Outcomes Research Institute</a:t>
          </a:r>
          <a:endParaRPr lang="en-US" sz="1600" dirty="0">
            <a:latin typeface="BentonSansCond Book" panose="02000606040000020004" pitchFamily="50" charset="0"/>
          </a:endParaRPr>
        </a:p>
      </dgm:t>
    </dgm:pt>
    <dgm:pt modelId="{BEBFB1D9-39DE-49F9-85DE-09A3755DAD4F}" type="parTrans" cxnId="{955DA826-66F9-421B-A8A9-1A0446E1B929}">
      <dgm:prSet/>
      <dgm:spPr/>
      <dgm:t>
        <a:bodyPr/>
        <a:lstStyle/>
        <a:p>
          <a:endParaRPr lang="en-US"/>
        </a:p>
      </dgm:t>
    </dgm:pt>
    <dgm:pt modelId="{EB614CCA-83D2-496A-965A-5CD0552F5CA5}" type="sibTrans" cxnId="{955DA826-66F9-421B-A8A9-1A0446E1B929}">
      <dgm:prSet/>
      <dgm:spPr/>
      <dgm:t>
        <a:bodyPr/>
        <a:lstStyle/>
        <a:p>
          <a:endParaRPr lang="en-US"/>
        </a:p>
      </dgm:t>
    </dgm:pt>
    <dgm:pt modelId="{6D3FABAB-8FCF-4EFA-939F-3E7ADB5C44FC}">
      <dgm:prSet phldrT="[Text]" custT="1"/>
      <dgm:spPr/>
      <dgm:t>
        <a:bodyPr/>
        <a:lstStyle/>
        <a:p>
          <a:r>
            <a:rPr lang="en-US" sz="1600" dirty="0" smtClean="0">
              <a:latin typeface="BentonSansCond Book" panose="02000606040000020004" pitchFamily="50" charset="0"/>
            </a:rPr>
            <a:t>25 Assistant and Associate Professor</a:t>
          </a:r>
          <a:endParaRPr lang="en-US" sz="1600" dirty="0">
            <a:latin typeface="BentonSansCond Book" panose="02000606040000020004" pitchFamily="50" charset="0"/>
          </a:endParaRPr>
        </a:p>
      </dgm:t>
    </dgm:pt>
    <dgm:pt modelId="{9AF41AFC-5C97-4F43-8529-DCDA614352A7}" type="parTrans" cxnId="{A545B898-B417-4F12-A2D7-215744286186}">
      <dgm:prSet/>
      <dgm:spPr/>
      <dgm:t>
        <a:bodyPr/>
        <a:lstStyle/>
        <a:p>
          <a:endParaRPr lang="en-US"/>
        </a:p>
      </dgm:t>
    </dgm:pt>
    <dgm:pt modelId="{66C1D2FF-A4D3-4DF3-B797-A2BB31E31944}" type="sibTrans" cxnId="{A545B898-B417-4F12-A2D7-215744286186}">
      <dgm:prSet/>
      <dgm:spPr/>
      <dgm:t>
        <a:bodyPr/>
        <a:lstStyle/>
        <a:p>
          <a:endParaRPr lang="en-US"/>
        </a:p>
      </dgm:t>
    </dgm:pt>
    <dgm:pt modelId="{8876FC34-6B05-4499-BBC1-F3C9F9184838}">
      <dgm:prSet phldrT="[Text]" custT="1"/>
      <dgm:spPr/>
      <dgm:t>
        <a:bodyPr/>
        <a:lstStyle/>
        <a:p>
          <a:r>
            <a:rPr lang="en-US" sz="1600" dirty="0" smtClean="0">
              <a:latin typeface="BentonSansCond Book" panose="02000606040000020004" pitchFamily="50" charset="0"/>
            </a:rPr>
            <a:t>38 Assistant and Professor</a:t>
          </a:r>
          <a:endParaRPr lang="en-US" sz="1600" dirty="0">
            <a:latin typeface="BentonSansCond Book" panose="02000606040000020004" pitchFamily="50" charset="0"/>
          </a:endParaRPr>
        </a:p>
      </dgm:t>
    </dgm:pt>
    <dgm:pt modelId="{6A147271-B62D-4AF0-9FAA-A4307170B151}" type="parTrans" cxnId="{A58D7B80-3E08-4B4B-9366-41B8D9E980D6}">
      <dgm:prSet/>
      <dgm:spPr/>
      <dgm:t>
        <a:bodyPr/>
        <a:lstStyle/>
        <a:p>
          <a:endParaRPr lang="en-US"/>
        </a:p>
      </dgm:t>
    </dgm:pt>
    <dgm:pt modelId="{40DB427A-0DA4-45CB-AF82-7EFEA000F992}" type="sibTrans" cxnId="{A58D7B80-3E08-4B4B-9366-41B8D9E980D6}">
      <dgm:prSet/>
      <dgm:spPr/>
      <dgm:t>
        <a:bodyPr/>
        <a:lstStyle/>
        <a:p>
          <a:endParaRPr lang="en-US"/>
        </a:p>
      </dgm:t>
    </dgm:pt>
    <dgm:pt modelId="{E1AC462F-E3D1-45E9-A62A-5524DD56E0DA}">
      <dgm:prSet phldrT="[Text]" custT="1"/>
      <dgm:spPr/>
      <dgm:t>
        <a:bodyPr/>
        <a:lstStyle/>
        <a:p>
          <a:r>
            <a:rPr lang="en-US" sz="1600" dirty="0" smtClean="0">
              <a:latin typeface="BentonSansCond Book" panose="02000606040000020004" pitchFamily="50" charset="0"/>
            </a:rPr>
            <a:t>14 Associate and Professor</a:t>
          </a:r>
          <a:endParaRPr lang="en-US" sz="1600" dirty="0">
            <a:latin typeface="BentonSansCond Book" panose="02000606040000020004" pitchFamily="50" charset="0"/>
          </a:endParaRPr>
        </a:p>
      </dgm:t>
    </dgm:pt>
    <dgm:pt modelId="{D669CCF8-5471-44D9-A03C-E393BBEE8DEF}" type="parTrans" cxnId="{F0C49CF2-97D5-41C6-B170-DCB6273C093E}">
      <dgm:prSet/>
      <dgm:spPr/>
      <dgm:t>
        <a:bodyPr/>
        <a:lstStyle/>
        <a:p>
          <a:endParaRPr lang="en-US"/>
        </a:p>
      </dgm:t>
    </dgm:pt>
    <dgm:pt modelId="{E8F60995-96B2-4382-A437-A305C3BC0AA2}" type="sibTrans" cxnId="{F0C49CF2-97D5-41C6-B170-DCB6273C093E}">
      <dgm:prSet/>
      <dgm:spPr/>
      <dgm:t>
        <a:bodyPr/>
        <a:lstStyle/>
        <a:p>
          <a:endParaRPr lang="en-US"/>
        </a:p>
      </dgm:t>
    </dgm:pt>
    <dgm:pt modelId="{BEF0137B-D27A-4441-9481-496C70871343}">
      <dgm:prSet phldrT="[Text]" custT="1"/>
      <dgm:spPr/>
      <dgm:t>
        <a:bodyPr/>
        <a:lstStyle/>
        <a:p>
          <a:r>
            <a:rPr lang="en-US" sz="1600" dirty="0" smtClean="0">
              <a:latin typeface="BentonSansCond Book" panose="02000606040000020004" pitchFamily="50" charset="0"/>
            </a:rPr>
            <a:t>Artprize 2014 - $300,000</a:t>
          </a:r>
          <a:endParaRPr lang="en-US" sz="1600" dirty="0">
            <a:latin typeface="BentonSansCond Book" panose="02000606040000020004" pitchFamily="50" charset="0"/>
          </a:endParaRPr>
        </a:p>
      </dgm:t>
    </dgm:pt>
    <dgm:pt modelId="{FE1C3D35-C5CB-4E6F-80AE-E94F25250D8F}" type="parTrans" cxnId="{0DDB3927-3C7D-405F-8C29-34BA0227CF24}">
      <dgm:prSet/>
      <dgm:spPr/>
      <dgm:t>
        <a:bodyPr/>
        <a:lstStyle/>
        <a:p>
          <a:endParaRPr lang="en-US"/>
        </a:p>
      </dgm:t>
    </dgm:pt>
    <dgm:pt modelId="{9D5E6278-42B1-4994-B254-8DEF159021C6}" type="sibTrans" cxnId="{0DDB3927-3C7D-405F-8C29-34BA0227CF24}">
      <dgm:prSet/>
      <dgm:spPr/>
      <dgm:t>
        <a:bodyPr/>
        <a:lstStyle/>
        <a:p>
          <a:endParaRPr lang="en-US"/>
        </a:p>
      </dgm:t>
    </dgm:pt>
    <dgm:pt modelId="{DE0ECEAF-08FA-467C-90BD-FB772ACB57CC}">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BentonSansCond Book" panose="02000606040000020004" pitchFamily="50" charset="0"/>
            </a:rPr>
            <a:t>10 combinations of Male mentee/mentor matches            (3 Asian Male mentee/Asian Male mentor matches and 3 Black-African American Male </a:t>
          </a:r>
          <a:r>
            <a:rPr lang="en-US" sz="1600" smtClean="0">
              <a:latin typeface="BentonSansCond Book" panose="02000606040000020004" pitchFamily="50" charset="0"/>
            </a:rPr>
            <a:t>mentee/White Male </a:t>
          </a:r>
          <a:r>
            <a:rPr lang="en-US" sz="1600" dirty="0" smtClean="0">
              <a:latin typeface="BentonSansCond Book" panose="02000606040000020004" pitchFamily="50" charset="0"/>
            </a:rPr>
            <a:t>mentor matches)</a:t>
          </a:r>
          <a:endParaRPr lang="en-US" sz="1600" dirty="0">
            <a:latin typeface="BentonSansCond Book" panose="02000606040000020004" pitchFamily="50" charset="0"/>
          </a:endParaRPr>
        </a:p>
      </dgm:t>
    </dgm:pt>
    <dgm:pt modelId="{8000CF0D-6A49-475E-B60B-39E749B25C22}" type="parTrans" cxnId="{5894B456-C469-4965-A554-B82EF30150F2}">
      <dgm:prSet/>
      <dgm:spPr/>
      <dgm:t>
        <a:bodyPr/>
        <a:lstStyle/>
        <a:p>
          <a:endParaRPr lang="en-US"/>
        </a:p>
      </dgm:t>
    </dgm:pt>
    <dgm:pt modelId="{C15FD175-8EAC-4E43-B0F8-F5168D899759}" type="sibTrans" cxnId="{5894B456-C469-4965-A554-B82EF30150F2}">
      <dgm:prSet/>
      <dgm:spPr/>
      <dgm:t>
        <a:bodyPr/>
        <a:lstStyle/>
        <a:p>
          <a:endParaRPr lang="en-US"/>
        </a:p>
      </dgm:t>
    </dgm:pt>
    <dgm:pt modelId="{3D03BBA3-2A3C-47DE-A602-8AD2D83EE881}" type="pres">
      <dgm:prSet presAssocID="{D25D3856-FC77-4BCC-BDD9-8C9EA8403682}" presName="Name0" presStyleCnt="0">
        <dgm:presLayoutVars>
          <dgm:dir/>
          <dgm:animLvl val="lvl"/>
          <dgm:resizeHandles val="exact"/>
        </dgm:presLayoutVars>
      </dgm:prSet>
      <dgm:spPr/>
      <dgm:t>
        <a:bodyPr/>
        <a:lstStyle/>
        <a:p>
          <a:endParaRPr lang="en-US"/>
        </a:p>
      </dgm:t>
    </dgm:pt>
    <dgm:pt modelId="{994A91B4-62DE-4660-B1FF-D2EFDB7D4D46}" type="pres">
      <dgm:prSet presAssocID="{5D04F33B-5719-4D34-A1C3-33EEFB0BCE20}" presName="linNode" presStyleCnt="0"/>
      <dgm:spPr/>
    </dgm:pt>
    <dgm:pt modelId="{062A9DE9-FC51-4865-9098-1E1A381327F8}" type="pres">
      <dgm:prSet presAssocID="{5D04F33B-5719-4D34-A1C3-33EEFB0BCE20}" presName="parentText" presStyleLbl="node1" presStyleIdx="0" presStyleCnt="3" custScaleX="81380">
        <dgm:presLayoutVars>
          <dgm:chMax val="1"/>
          <dgm:bulletEnabled val="1"/>
        </dgm:presLayoutVars>
      </dgm:prSet>
      <dgm:spPr/>
      <dgm:t>
        <a:bodyPr/>
        <a:lstStyle/>
        <a:p>
          <a:endParaRPr lang="en-US"/>
        </a:p>
      </dgm:t>
    </dgm:pt>
    <dgm:pt modelId="{CAD75D64-3D54-4A0F-968C-A340949DC2E5}" type="pres">
      <dgm:prSet presAssocID="{5D04F33B-5719-4D34-A1C3-33EEFB0BCE20}" presName="descendantText" presStyleLbl="alignAccFollowNode1" presStyleIdx="0" presStyleCnt="3">
        <dgm:presLayoutVars>
          <dgm:bulletEnabled val="1"/>
        </dgm:presLayoutVars>
      </dgm:prSet>
      <dgm:spPr/>
      <dgm:t>
        <a:bodyPr/>
        <a:lstStyle/>
        <a:p>
          <a:endParaRPr lang="en-US"/>
        </a:p>
      </dgm:t>
    </dgm:pt>
    <dgm:pt modelId="{55C12D34-45E8-49AB-B565-B6A0D611D20C}" type="pres">
      <dgm:prSet presAssocID="{3EBB3780-CB0C-4338-8948-76B6A7A759C9}" presName="sp" presStyleCnt="0"/>
      <dgm:spPr/>
    </dgm:pt>
    <dgm:pt modelId="{5C65153E-995D-4F1E-968B-F23D7DCF59AE}" type="pres">
      <dgm:prSet presAssocID="{2F8CEA49-76F5-4B2C-A04D-5502C179DFB6}" presName="linNode" presStyleCnt="0"/>
      <dgm:spPr/>
    </dgm:pt>
    <dgm:pt modelId="{BB042331-AA46-46E6-8C27-94674E5E66EA}" type="pres">
      <dgm:prSet presAssocID="{2F8CEA49-76F5-4B2C-A04D-5502C179DFB6}" presName="parentText" presStyleLbl="node1" presStyleIdx="1" presStyleCnt="3" custScaleX="81380">
        <dgm:presLayoutVars>
          <dgm:chMax val="1"/>
          <dgm:bulletEnabled val="1"/>
        </dgm:presLayoutVars>
      </dgm:prSet>
      <dgm:spPr/>
      <dgm:t>
        <a:bodyPr/>
        <a:lstStyle/>
        <a:p>
          <a:endParaRPr lang="en-US"/>
        </a:p>
      </dgm:t>
    </dgm:pt>
    <dgm:pt modelId="{20DAA5FC-99C9-4DA6-BABA-8BCF1CE2DF3E}" type="pres">
      <dgm:prSet presAssocID="{2F8CEA49-76F5-4B2C-A04D-5502C179DFB6}" presName="descendantText" presStyleLbl="alignAccFollowNode1" presStyleIdx="1" presStyleCnt="3" custScaleY="121228">
        <dgm:presLayoutVars>
          <dgm:bulletEnabled val="1"/>
        </dgm:presLayoutVars>
      </dgm:prSet>
      <dgm:spPr/>
      <dgm:t>
        <a:bodyPr/>
        <a:lstStyle/>
        <a:p>
          <a:endParaRPr lang="en-US"/>
        </a:p>
      </dgm:t>
    </dgm:pt>
    <dgm:pt modelId="{09083009-090D-4590-8025-FB529C886838}" type="pres">
      <dgm:prSet presAssocID="{3AEAE796-2DFA-4E6A-8DB1-7AE772001671}" presName="sp" presStyleCnt="0"/>
      <dgm:spPr/>
    </dgm:pt>
    <dgm:pt modelId="{546D67B6-873A-48E5-8FB9-637B43D16458}" type="pres">
      <dgm:prSet presAssocID="{FD570546-5D47-4794-981A-1564DA9031C2}" presName="linNode" presStyleCnt="0"/>
      <dgm:spPr/>
    </dgm:pt>
    <dgm:pt modelId="{374E6E46-5023-4490-99D2-DE210D88ED76}" type="pres">
      <dgm:prSet presAssocID="{FD570546-5D47-4794-981A-1564DA9031C2}" presName="parentText" presStyleLbl="node1" presStyleIdx="2" presStyleCnt="3" custScaleX="81380">
        <dgm:presLayoutVars>
          <dgm:chMax val="1"/>
          <dgm:bulletEnabled val="1"/>
        </dgm:presLayoutVars>
      </dgm:prSet>
      <dgm:spPr/>
      <dgm:t>
        <a:bodyPr/>
        <a:lstStyle/>
        <a:p>
          <a:endParaRPr lang="en-US"/>
        </a:p>
      </dgm:t>
    </dgm:pt>
    <dgm:pt modelId="{E8447152-84BF-481C-8870-AF1D3225FD51}" type="pres">
      <dgm:prSet presAssocID="{FD570546-5D47-4794-981A-1564DA9031C2}" presName="descendantText" presStyleLbl="alignAccFollowNode1" presStyleIdx="2" presStyleCnt="3">
        <dgm:presLayoutVars>
          <dgm:bulletEnabled val="1"/>
        </dgm:presLayoutVars>
      </dgm:prSet>
      <dgm:spPr/>
      <dgm:t>
        <a:bodyPr/>
        <a:lstStyle/>
        <a:p>
          <a:endParaRPr lang="en-US"/>
        </a:p>
      </dgm:t>
    </dgm:pt>
  </dgm:ptLst>
  <dgm:cxnLst>
    <dgm:cxn modelId="{CC37826A-A48B-4A7F-8FBD-DE4F47BCAEDC}" type="presOf" srcId="{6D3FABAB-8FCF-4EFA-939F-3E7ADB5C44FC}" destId="{CAD75D64-3D54-4A0F-968C-A340949DC2E5}" srcOrd="0" destOrd="1" presId="urn:microsoft.com/office/officeart/2005/8/layout/vList5"/>
    <dgm:cxn modelId="{85E0D934-384A-4123-BA3D-2EAA66CD189B}" type="presOf" srcId="{5D04F33B-5719-4D34-A1C3-33EEFB0BCE20}" destId="{062A9DE9-FC51-4865-9098-1E1A381327F8}" srcOrd="0" destOrd="0" presId="urn:microsoft.com/office/officeart/2005/8/layout/vList5"/>
    <dgm:cxn modelId="{1D53C51F-4BFF-4BA4-8FFB-96CF0FF94C98}" srcId="{FD570546-5D47-4794-981A-1564DA9031C2}" destId="{E9BB11BA-D09A-4312-80A5-2D823099EC7B}" srcOrd="0" destOrd="0" parTransId="{3799AD62-9277-46DE-A659-90405E3AD997}" sibTransId="{C7C49861-2E89-47EB-906A-EE16AEEA27E6}"/>
    <dgm:cxn modelId="{06B003DD-B4B0-4329-A740-473CE2A058CA}" type="presOf" srcId="{E9BB11BA-D09A-4312-80A5-2D823099EC7B}" destId="{E8447152-84BF-481C-8870-AF1D3225FD51}" srcOrd="0" destOrd="0" presId="urn:microsoft.com/office/officeart/2005/8/layout/vList5"/>
    <dgm:cxn modelId="{770405F9-575C-4B67-A9B5-F7C8E55D8E43}" type="presOf" srcId="{DE0ECEAF-08FA-467C-90BD-FB772ACB57CC}" destId="{20DAA5FC-99C9-4DA6-BABA-8BCF1CE2DF3E}" srcOrd="0" destOrd="1" presId="urn:microsoft.com/office/officeart/2005/8/layout/vList5"/>
    <dgm:cxn modelId="{9855D228-EEA3-4108-9C39-7F3037853506}" srcId="{D25D3856-FC77-4BCC-BDD9-8C9EA8403682}" destId="{FD570546-5D47-4794-981A-1564DA9031C2}" srcOrd="2" destOrd="0" parTransId="{272F70B4-E0F6-4BD0-912E-8F99F68ED204}" sibTransId="{4D00CF20-98B2-48E8-85A3-D99E18DA96E3}"/>
    <dgm:cxn modelId="{0A78566C-9880-4CCB-A6C0-6E2BF0159D67}" type="presOf" srcId="{E1AC462F-E3D1-45E9-A62A-5524DD56E0DA}" destId="{CAD75D64-3D54-4A0F-968C-A340949DC2E5}" srcOrd="0" destOrd="3" presId="urn:microsoft.com/office/officeart/2005/8/layout/vList5"/>
    <dgm:cxn modelId="{128E6498-829F-48BB-9A52-ED2C09CE31E6}" type="presOf" srcId="{DE9E850D-337A-4D98-A03A-A708D0C72B01}" destId="{E8447152-84BF-481C-8870-AF1D3225FD51}" srcOrd="0" destOrd="2" presId="urn:microsoft.com/office/officeart/2005/8/layout/vList5"/>
    <dgm:cxn modelId="{DA6D5B93-B2A6-4863-8A00-27F7B7EFBA8D}" type="presOf" srcId="{94CEEA43-0CE3-4B00-8083-5975A579B1AB}" destId="{CAD75D64-3D54-4A0F-968C-A340949DC2E5}" srcOrd="0" destOrd="0" presId="urn:microsoft.com/office/officeart/2005/8/layout/vList5"/>
    <dgm:cxn modelId="{FCC44105-8021-4DC0-992F-770BAE1FE9DE}" srcId="{D25D3856-FC77-4BCC-BDD9-8C9EA8403682}" destId="{2F8CEA49-76F5-4B2C-A04D-5502C179DFB6}" srcOrd="1" destOrd="0" parTransId="{C9A234A4-C288-47B4-966E-9BB917FD2A70}" sibTransId="{3AEAE796-2DFA-4E6A-8DB1-7AE772001671}"/>
    <dgm:cxn modelId="{6B9A97B9-335F-498F-B048-3219F9265623}" type="presOf" srcId="{8876FC34-6B05-4499-BBC1-F3C9F9184838}" destId="{CAD75D64-3D54-4A0F-968C-A340949DC2E5}" srcOrd="0" destOrd="2" presId="urn:microsoft.com/office/officeart/2005/8/layout/vList5"/>
    <dgm:cxn modelId="{4AC698F0-6AA0-46D5-B8EA-76DEE715EE1F}" type="presOf" srcId="{47C8D066-5167-4578-B117-3717AB8D589C}" destId="{20DAA5FC-99C9-4DA6-BABA-8BCF1CE2DF3E}" srcOrd="0" destOrd="0" presId="urn:microsoft.com/office/officeart/2005/8/layout/vList5"/>
    <dgm:cxn modelId="{4787FA0A-7F33-469F-A468-DA1BC71B0826}" type="presOf" srcId="{FD570546-5D47-4794-981A-1564DA9031C2}" destId="{374E6E46-5023-4490-99D2-DE210D88ED76}" srcOrd="0" destOrd="0" presId="urn:microsoft.com/office/officeart/2005/8/layout/vList5"/>
    <dgm:cxn modelId="{5863C2F0-8591-486E-B499-E90B87127EE4}" srcId="{2F8CEA49-76F5-4B2C-A04D-5502C179DFB6}" destId="{47C8D066-5167-4578-B117-3717AB8D589C}" srcOrd="0" destOrd="0" parTransId="{29CC9949-6A1C-426F-9BE1-8D040B1B10CE}" sibTransId="{031202D1-7855-4C33-B628-54445B0CD412}"/>
    <dgm:cxn modelId="{A58D7B80-3E08-4B4B-9366-41B8D9E980D6}" srcId="{5D04F33B-5719-4D34-A1C3-33EEFB0BCE20}" destId="{8876FC34-6B05-4499-BBC1-F3C9F9184838}" srcOrd="2" destOrd="0" parTransId="{6A147271-B62D-4AF0-9FAA-A4307170B151}" sibTransId="{40DB427A-0DA4-45CB-AF82-7EFEA000F992}"/>
    <dgm:cxn modelId="{F0C49CF2-97D5-41C6-B170-DCB6273C093E}" srcId="{5D04F33B-5719-4D34-A1C3-33EEFB0BCE20}" destId="{E1AC462F-E3D1-45E9-A62A-5524DD56E0DA}" srcOrd="3" destOrd="0" parTransId="{D669CCF8-5471-44D9-A03C-E393BBEE8DEF}" sibTransId="{E8F60995-96B2-4382-A437-A305C3BC0AA2}"/>
    <dgm:cxn modelId="{A545B898-B417-4F12-A2D7-215744286186}" srcId="{5D04F33B-5719-4D34-A1C3-33EEFB0BCE20}" destId="{6D3FABAB-8FCF-4EFA-939F-3E7ADB5C44FC}" srcOrd="1" destOrd="0" parTransId="{9AF41AFC-5C97-4F43-8529-DCDA614352A7}" sibTransId="{66C1D2FF-A4D3-4DF3-B797-A2BB31E31944}"/>
    <dgm:cxn modelId="{8F8F4DD8-15BE-4609-A97F-38FD126E7DCF}" type="presOf" srcId="{D25D3856-FC77-4BCC-BDD9-8C9EA8403682}" destId="{3D03BBA3-2A3C-47DE-A602-8AD2D83EE881}" srcOrd="0" destOrd="0" presId="urn:microsoft.com/office/officeart/2005/8/layout/vList5"/>
    <dgm:cxn modelId="{2C103CF4-E89C-4F77-8E67-F16E97FB5C6D}" srcId="{D25D3856-FC77-4BCC-BDD9-8C9EA8403682}" destId="{5D04F33B-5719-4D34-A1C3-33EEFB0BCE20}" srcOrd="0" destOrd="0" parTransId="{8202C7DD-EABF-4B28-AD51-9B9BF2D19124}" sibTransId="{3EBB3780-CB0C-4338-8948-76B6A7A759C9}"/>
    <dgm:cxn modelId="{5D4BA82A-15F2-4A3B-9696-71280F6FB913}" srcId="{FD570546-5D47-4794-981A-1564DA9031C2}" destId="{DE9E850D-337A-4D98-A03A-A708D0C72B01}" srcOrd="2" destOrd="0" parTransId="{C35D3FC5-2C3A-489F-95E0-3BC0819FEAD5}" sibTransId="{2E8C75C2-1600-4174-9C4E-0B36ED90F71E}"/>
    <dgm:cxn modelId="{93AA7F1A-7C9E-4E3D-8398-743A1E301E09}" type="presOf" srcId="{BEF0137B-D27A-4441-9481-496C70871343}" destId="{E8447152-84BF-481C-8870-AF1D3225FD51}" srcOrd="0" destOrd="3" presId="urn:microsoft.com/office/officeart/2005/8/layout/vList5"/>
    <dgm:cxn modelId="{5894B456-C469-4965-A554-B82EF30150F2}" srcId="{2F8CEA49-76F5-4B2C-A04D-5502C179DFB6}" destId="{DE0ECEAF-08FA-467C-90BD-FB772ACB57CC}" srcOrd="1" destOrd="0" parTransId="{8000CF0D-6A49-475E-B60B-39E749B25C22}" sibTransId="{C15FD175-8EAC-4E43-B0F8-F5168D899759}"/>
    <dgm:cxn modelId="{65F8D576-8483-4342-94F3-90FE72D0ABA5}" srcId="{5D04F33B-5719-4D34-A1C3-33EEFB0BCE20}" destId="{94CEEA43-0CE3-4B00-8083-5975A579B1AB}" srcOrd="0" destOrd="0" parTransId="{2CE2354E-FAC6-493B-A60C-76234694148D}" sibTransId="{88FE167F-DF21-4B2F-80D6-6657A700D6A2}"/>
    <dgm:cxn modelId="{955DA826-66F9-421B-A8A9-1A0446E1B929}" srcId="{FD570546-5D47-4794-981A-1564DA9031C2}" destId="{F692885B-0C70-485D-8C64-8E91A64D7A23}" srcOrd="1" destOrd="0" parTransId="{BEBFB1D9-39DE-49F9-85DE-09A3755DAD4F}" sibTransId="{EB614CCA-83D2-496A-965A-5CD0552F5CA5}"/>
    <dgm:cxn modelId="{5D9A337D-1C1F-4CBA-966E-049F3921F195}" type="presOf" srcId="{F692885B-0C70-485D-8C64-8E91A64D7A23}" destId="{E8447152-84BF-481C-8870-AF1D3225FD51}" srcOrd="0" destOrd="1" presId="urn:microsoft.com/office/officeart/2005/8/layout/vList5"/>
    <dgm:cxn modelId="{3A4E368B-BCB0-49AB-A4DD-1C8FC0AE8A1E}" type="presOf" srcId="{2F8CEA49-76F5-4B2C-A04D-5502C179DFB6}" destId="{BB042331-AA46-46E6-8C27-94674E5E66EA}" srcOrd="0" destOrd="0" presId="urn:microsoft.com/office/officeart/2005/8/layout/vList5"/>
    <dgm:cxn modelId="{0DDB3927-3C7D-405F-8C29-34BA0227CF24}" srcId="{FD570546-5D47-4794-981A-1564DA9031C2}" destId="{BEF0137B-D27A-4441-9481-496C70871343}" srcOrd="3" destOrd="0" parTransId="{FE1C3D35-C5CB-4E6F-80AE-E94F25250D8F}" sibTransId="{9D5E6278-42B1-4994-B254-8DEF159021C6}"/>
    <dgm:cxn modelId="{BF5ED673-56E4-4D8F-83AD-825ACF23E604}" type="presParOf" srcId="{3D03BBA3-2A3C-47DE-A602-8AD2D83EE881}" destId="{994A91B4-62DE-4660-B1FF-D2EFDB7D4D46}" srcOrd="0" destOrd="0" presId="urn:microsoft.com/office/officeart/2005/8/layout/vList5"/>
    <dgm:cxn modelId="{708560A4-48E5-4FDD-9EB6-AD2B67CEF1C9}" type="presParOf" srcId="{994A91B4-62DE-4660-B1FF-D2EFDB7D4D46}" destId="{062A9DE9-FC51-4865-9098-1E1A381327F8}" srcOrd="0" destOrd="0" presId="urn:microsoft.com/office/officeart/2005/8/layout/vList5"/>
    <dgm:cxn modelId="{E91BDF3D-5912-42AA-92F4-016566B647E6}" type="presParOf" srcId="{994A91B4-62DE-4660-B1FF-D2EFDB7D4D46}" destId="{CAD75D64-3D54-4A0F-968C-A340949DC2E5}" srcOrd="1" destOrd="0" presId="urn:microsoft.com/office/officeart/2005/8/layout/vList5"/>
    <dgm:cxn modelId="{54029FF9-752B-4F11-B4F2-9BB9E03157E5}" type="presParOf" srcId="{3D03BBA3-2A3C-47DE-A602-8AD2D83EE881}" destId="{55C12D34-45E8-49AB-B565-B6A0D611D20C}" srcOrd="1" destOrd="0" presId="urn:microsoft.com/office/officeart/2005/8/layout/vList5"/>
    <dgm:cxn modelId="{4DE4DEE3-DD6B-47DB-95A5-9709B92A5C99}" type="presParOf" srcId="{3D03BBA3-2A3C-47DE-A602-8AD2D83EE881}" destId="{5C65153E-995D-4F1E-968B-F23D7DCF59AE}" srcOrd="2" destOrd="0" presId="urn:microsoft.com/office/officeart/2005/8/layout/vList5"/>
    <dgm:cxn modelId="{C97F69F5-44BC-4A9C-A468-2B17FDEF76F9}" type="presParOf" srcId="{5C65153E-995D-4F1E-968B-F23D7DCF59AE}" destId="{BB042331-AA46-46E6-8C27-94674E5E66EA}" srcOrd="0" destOrd="0" presId="urn:microsoft.com/office/officeart/2005/8/layout/vList5"/>
    <dgm:cxn modelId="{7AE5696F-0731-486E-8957-60EA4E4C3C25}" type="presParOf" srcId="{5C65153E-995D-4F1E-968B-F23D7DCF59AE}" destId="{20DAA5FC-99C9-4DA6-BABA-8BCF1CE2DF3E}" srcOrd="1" destOrd="0" presId="urn:microsoft.com/office/officeart/2005/8/layout/vList5"/>
    <dgm:cxn modelId="{09F7F622-9D6F-49C4-9FA7-657F78B5D780}" type="presParOf" srcId="{3D03BBA3-2A3C-47DE-A602-8AD2D83EE881}" destId="{09083009-090D-4590-8025-FB529C886838}" srcOrd="3" destOrd="0" presId="urn:microsoft.com/office/officeart/2005/8/layout/vList5"/>
    <dgm:cxn modelId="{13141347-1C1A-484C-8A48-EF45EE078B11}" type="presParOf" srcId="{3D03BBA3-2A3C-47DE-A602-8AD2D83EE881}" destId="{546D67B6-873A-48E5-8FB9-637B43D16458}" srcOrd="4" destOrd="0" presId="urn:microsoft.com/office/officeart/2005/8/layout/vList5"/>
    <dgm:cxn modelId="{4735FC32-19FB-4648-B3D6-D32029E69D68}" type="presParOf" srcId="{546D67B6-873A-48E5-8FB9-637B43D16458}" destId="{374E6E46-5023-4490-99D2-DE210D88ED76}" srcOrd="0" destOrd="0" presId="urn:microsoft.com/office/officeart/2005/8/layout/vList5"/>
    <dgm:cxn modelId="{E4589A11-C702-42DC-970D-C2301A31EA38}" type="presParOf" srcId="{546D67B6-873A-48E5-8FB9-637B43D16458}" destId="{E8447152-84BF-481C-8870-AF1D3225FD5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0EF940-B8EB-462D-BB10-0098F0D82792}">
      <dsp:nvSpPr>
        <dsp:cNvPr id="0" name=""/>
        <dsp:cNvSpPr/>
      </dsp:nvSpPr>
      <dsp:spPr>
        <a:xfrm>
          <a:off x="992333" y="794"/>
          <a:ext cx="2171816" cy="15161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latin typeface="BentonSansCond Book" panose="02000606040000020004" pitchFamily="50" charset="0"/>
            </a:rPr>
            <a:t>2 universities on one campus</a:t>
          </a:r>
        </a:p>
        <a:p>
          <a:pPr lvl="0" algn="ctr" defTabSz="1066800">
            <a:lnSpc>
              <a:spcPct val="100000"/>
            </a:lnSpc>
            <a:spcBef>
              <a:spcPct val="0"/>
            </a:spcBef>
            <a:spcAft>
              <a:spcPts val="0"/>
            </a:spcAft>
          </a:pPr>
          <a:r>
            <a:rPr lang="en-US" sz="2400" kern="1200" dirty="0" smtClean="0">
              <a:latin typeface="BentonSansCond Book" panose="02000606040000020004" pitchFamily="50" charset="0"/>
            </a:rPr>
            <a:t>18 schools</a:t>
          </a:r>
          <a:endParaRPr lang="en-US" sz="2400" kern="1200" dirty="0">
            <a:latin typeface="BentonSansCond Book" panose="02000606040000020004" pitchFamily="50" charset="0"/>
          </a:endParaRPr>
        </a:p>
      </dsp:txBody>
      <dsp:txXfrm>
        <a:off x="992333" y="794"/>
        <a:ext cx="2171816" cy="1516167"/>
      </dsp:txXfrm>
    </dsp:sp>
    <dsp:sp modelId="{C57DA690-3EBF-44AC-BA15-425554E11474}">
      <dsp:nvSpPr>
        <dsp:cNvPr id="0" name=""/>
        <dsp:cNvSpPr/>
      </dsp:nvSpPr>
      <dsp:spPr>
        <a:xfrm>
          <a:off x="3475614" y="1730015"/>
          <a:ext cx="2177284" cy="11390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latin typeface="BentonSansCond Book" panose="02000606040000020004" pitchFamily="50" charset="0"/>
            </a:rPr>
            <a:t>Top 20 best non-HBC for minorities</a:t>
          </a:r>
          <a:endParaRPr lang="en-US" sz="2400" kern="1200" dirty="0">
            <a:latin typeface="BentonSansCond Book" panose="02000606040000020004" pitchFamily="50" charset="0"/>
          </a:endParaRPr>
        </a:p>
      </dsp:txBody>
      <dsp:txXfrm>
        <a:off x="3475614" y="1730015"/>
        <a:ext cx="2177284" cy="1139084"/>
      </dsp:txXfrm>
    </dsp:sp>
    <dsp:sp modelId="{D7857FFA-C83F-4280-A405-C78A46BD846B}">
      <dsp:nvSpPr>
        <dsp:cNvPr id="0" name=""/>
        <dsp:cNvSpPr/>
      </dsp:nvSpPr>
      <dsp:spPr>
        <a:xfrm>
          <a:off x="1055353" y="1736538"/>
          <a:ext cx="2099997" cy="11390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latin typeface="BentonSansCond Book" panose="02000606040000020004" pitchFamily="50" charset="0"/>
            </a:rPr>
            <a:t>&gt;30,000 students, 2,500 faculty</a:t>
          </a:r>
          <a:endParaRPr lang="en-US" sz="2400" kern="1200" dirty="0">
            <a:latin typeface="BentonSansCond Book" panose="02000606040000020004" pitchFamily="50" charset="0"/>
          </a:endParaRPr>
        </a:p>
      </dsp:txBody>
      <dsp:txXfrm>
        <a:off x="1055353" y="1736538"/>
        <a:ext cx="2099997" cy="1139084"/>
      </dsp:txXfrm>
    </dsp:sp>
    <dsp:sp modelId="{1D1CE288-F011-47A1-AD81-4E00D516BA29}">
      <dsp:nvSpPr>
        <dsp:cNvPr id="0" name=""/>
        <dsp:cNvSpPr/>
      </dsp:nvSpPr>
      <dsp:spPr>
        <a:xfrm>
          <a:off x="3465220" y="64966"/>
          <a:ext cx="2102294" cy="14063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latin typeface="BentonSansCond Book" panose="02000606040000020004" pitchFamily="50" charset="0"/>
            </a:rPr>
            <a:t>255+ IU programs; 95+ Purdue programs</a:t>
          </a:r>
          <a:endParaRPr lang="en-US" sz="2400" kern="1200" dirty="0">
            <a:latin typeface="BentonSansCond Book" panose="02000606040000020004" pitchFamily="50" charset="0"/>
          </a:endParaRPr>
        </a:p>
      </dsp:txBody>
      <dsp:txXfrm>
        <a:off x="3465220" y="64966"/>
        <a:ext cx="2102294" cy="1406359"/>
      </dsp:txXfrm>
    </dsp:sp>
    <dsp:sp modelId="{768BEB31-2488-462D-8A1B-6D2011E33CE5}">
      <dsp:nvSpPr>
        <dsp:cNvPr id="0" name=""/>
        <dsp:cNvSpPr/>
      </dsp:nvSpPr>
      <dsp:spPr>
        <a:xfrm>
          <a:off x="1175508" y="3157542"/>
          <a:ext cx="4172599" cy="113908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latin typeface="BentonSansCond Book" panose="02000606040000020004" pitchFamily="50" charset="0"/>
            </a:rPr>
            <a:t>Health &amp; Life Sciences Campus: Dental, Medical, Nursing, Public Health, Rehabilitation Science</a:t>
          </a:r>
          <a:endParaRPr lang="en-US" sz="2400" kern="1200" dirty="0">
            <a:latin typeface="BentonSansCond Book" panose="02000606040000020004" pitchFamily="50" charset="0"/>
          </a:endParaRPr>
        </a:p>
      </dsp:txBody>
      <dsp:txXfrm>
        <a:off x="1175508" y="3157542"/>
        <a:ext cx="4172599" cy="11390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BFA30-2CB5-45E2-A1D2-8D7FAD64D27F}">
      <dsp:nvSpPr>
        <dsp:cNvPr id="0" name=""/>
        <dsp:cNvSpPr/>
      </dsp:nvSpPr>
      <dsp:spPr>
        <a:xfrm>
          <a:off x="2238" y="112652"/>
          <a:ext cx="2182415" cy="849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BentonSansCond Book" panose="02000606040000020004" pitchFamily="50" charset="0"/>
            </a:rPr>
            <a:t>Desired Outcomes for Women and URM Faculty</a:t>
          </a:r>
          <a:endParaRPr lang="en-US" sz="1700" kern="1200" dirty="0">
            <a:latin typeface="BentonSansCond Book" panose="02000606040000020004" pitchFamily="50" charset="0"/>
          </a:endParaRPr>
        </a:p>
      </dsp:txBody>
      <dsp:txXfrm>
        <a:off x="2238" y="112652"/>
        <a:ext cx="2182415" cy="849005"/>
      </dsp:txXfrm>
    </dsp:sp>
    <dsp:sp modelId="{978A8135-0496-4AAB-81F9-03B34D841456}">
      <dsp:nvSpPr>
        <dsp:cNvPr id="0" name=""/>
        <dsp:cNvSpPr/>
      </dsp:nvSpPr>
      <dsp:spPr>
        <a:xfrm>
          <a:off x="2238" y="961658"/>
          <a:ext cx="2182415" cy="3497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Become more productive researchers</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Be promoted and tenured</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Pursue and receive external funding for research &amp; scholarship</a:t>
          </a:r>
          <a:endParaRPr lang="en-US" sz="1700" kern="1200" dirty="0">
            <a:latin typeface="BentonSansCond Book" panose="02000606040000020004" pitchFamily="50" charset="0"/>
          </a:endParaRPr>
        </a:p>
      </dsp:txBody>
      <dsp:txXfrm>
        <a:off x="2238" y="961658"/>
        <a:ext cx="2182415" cy="3497687"/>
      </dsp:txXfrm>
    </dsp:sp>
    <dsp:sp modelId="{2BB7A268-3098-430F-ADBF-A729D8BCA1D7}">
      <dsp:nvSpPr>
        <dsp:cNvPr id="0" name=""/>
        <dsp:cNvSpPr/>
      </dsp:nvSpPr>
      <dsp:spPr>
        <a:xfrm>
          <a:off x="2490192" y="112652"/>
          <a:ext cx="2182415" cy="849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BentonSansCond Book" panose="02000606040000020004" pitchFamily="50" charset="0"/>
            </a:rPr>
            <a:t>Organizational Benefits</a:t>
          </a:r>
          <a:endParaRPr lang="en-US" sz="1700" kern="1200" dirty="0">
            <a:latin typeface="BentonSansCond Book" panose="02000606040000020004" pitchFamily="50" charset="0"/>
          </a:endParaRPr>
        </a:p>
      </dsp:txBody>
      <dsp:txXfrm>
        <a:off x="2490192" y="112652"/>
        <a:ext cx="2182415" cy="849005"/>
      </dsp:txXfrm>
    </dsp:sp>
    <dsp:sp modelId="{74FA8509-0DE9-470C-B79A-292A41EE7437}">
      <dsp:nvSpPr>
        <dsp:cNvPr id="0" name=""/>
        <dsp:cNvSpPr/>
      </dsp:nvSpPr>
      <dsp:spPr>
        <a:xfrm>
          <a:off x="2490192" y="961658"/>
          <a:ext cx="2182415" cy="3497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Retention of women and URM faculty</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Support of cultural and gender diversity</a:t>
          </a: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Development of researcher/ scientists and researcher/scholars</a:t>
          </a: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Increase in external funding for university </a:t>
          </a:r>
        </a:p>
      </dsp:txBody>
      <dsp:txXfrm>
        <a:off x="2490192" y="961658"/>
        <a:ext cx="2182415" cy="3497687"/>
      </dsp:txXfrm>
    </dsp:sp>
    <dsp:sp modelId="{71B67185-8AE9-48E4-814C-E09E2C043CDF}">
      <dsp:nvSpPr>
        <dsp:cNvPr id="0" name=""/>
        <dsp:cNvSpPr/>
      </dsp:nvSpPr>
      <dsp:spPr>
        <a:xfrm>
          <a:off x="4978146" y="112652"/>
          <a:ext cx="2182415" cy="849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a:lnSpc>
              <a:spcPct val="90000"/>
            </a:lnSpc>
            <a:spcBef>
              <a:spcPct val="0"/>
            </a:spcBef>
            <a:spcAft>
              <a:spcPct val="35000"/>
            </a:spcAft>
          </a:pPr>
          <a:r>
            <a:rPr lang="en-US" sz="1700" kern="1200" dirty="0" smtClean="0">
              <a:latin typeface="BentonSansCond Book" panose="02000606040000020004" pitchFamily="50" charset="0"/>
            </a:rPr>
            <a:t>Program Structure</a:t>
          </a:r>
          <a:endParaRPr lang="en-US" sz="1700" kern="1200" dirty="0">
            <a:latin typeface="BentonSansCond Book" panose="02000606040000020004" pitchFamily="50" charset="0"/>
          </a:endParaRPr>
        </a:p>
      </dsp:txBody>
      <dsp:txXfrm>
        <a:off x="4978146" y="112652"/>
        <a:ext cx="2182415" cy="849005"/>
      </dsp:txXfrm>
    </dsp:sp>
    <dsp:sp modelId="{F737CB18-8417-4E27-8882-C8B5BA98AB72}">
      <dsp:nvSpPr>
        <dsp:cNvPr id="0" name=""/>
        <dsp:cNvSpPr/>
      </dsp:nvSpPr>
      <dsp:spPr>
        <a:xfrm>
          <a:off x="4978146" y="961658"/>
          <a:ext cx="2182415" cy="3497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Complements informal mentoring or departmental mentoring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smtClean="0">
              <a:latin typeface="BentonSansCond Book" panose="02000606040000020004" pitchFamily="50" charset="0"/>
            </a:rPr>
            <a:t>Time-limited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smtClean="0">
              <a:latin typeface="BentonSansCond Book" panose="02000606040000020004" pitchFamily="50" charset="0"/>
            </a:rPr>
            <a:t>Incentivized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smtClean="0">
              <a:latin typeface="BentonSansCond Book" panose="02000606040000020004" pitchFamily="50" charset="0"/>
            </a:rPr>
            <a:t>Intentional and Purposeful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smtClean="0">
              <a:latin typeface="BentonSansCond Book" panose="02000606040000020004" pitchFamily="50" charset="0"/>
            </a:rPr>
            <a:t>Structured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Fosters Accountability </a:t>
          </a:r>
          <a:endParaRPr lang="en-US" sz="1700" kern="1200" dirty="0">
            <a:latin typeface="BentonSansCond Book" panose="02000606040000020004" pitchFamily="50" charset="0"/>
          </a:endParaRPr>
        </a:p>
        <a:p>
          <a:pPr marL="171450" lvl="1" indent="-171450" algn="l" defTabSz="755650">
            <a:lnSpc>
              <a:spcPct val="90000"/>
            </a:lnSpc>
            <a:spcBef>
              <a:spcPct val="0"/>
            </a:spcBef>
            <a:spcAft>
              <a:spcPct val="15000"/>
            </a:spcAft>
            <a:buChar char="••"/>
          </a:pPr>
          <a:r>
            <a:rPr lang="en-US" sz="1700" kern="1200" dirty="0" smtClean="0">
              <a:latin typeface="BentonSansCond Book" panose="02000606040000020004" pitchFamily="50" charset="0"/>
            </a:rPr>
            <a:t>Designated Outcomes</a:t>
          </a:r>
          <a:endParaRPr lang="en-US" sz="1700" kern="1200" dirty="0">
            <a:latin typeface="BentonSansCond Book" panose="02000606040000020004" pitchFamily="50" charset="0"/>
          </a:endParaRPr>
        </a:p>
      </dsp:txBody>
      <dsp:txXfrm>
        <a:off x="4978146" y="961658"/>
        <a:ext cx="2182415" cy="3497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5D64-3D54-4A0F-968C-A340949DC2E5}">
      <dsp:nvSpPr>
        <dsp:cNvPr id="0" name=""/>
        <dsp:cNvSpPr/>
      </dsp:nvSpPr>
      <dsp:spPr>
        <a:xfrm rot="5400000">
          <a:off x="4441308" y="-1716099"/>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Assistant Professors and untenured Associate Professors in tenure-track faculty positions</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Associate Professors in tenured faculty positions</a:t>
          </a:r>
          <a:endParaRPr lang="en-US" sz="1600" kern="1200" dirty="0">
            <a:latin typeface="BentonSansCond Book" panose="02000606040000020004" pitchFamily="50" charset="0"/>
          </a:endParaRPr>
        </a:p>
      </dsp:txBody>
      <dsp:txXfrm rot="-5400000">
        <a:off x="2563906" y="223356"/>
        <a:ext cx="4963919" cy="1147061"/>
      </dsp:txXfrm>
    </dsp:sp>
    <dsp:sp modelId="{062A9DE9-FC51-4865-9098-1E1A381327F8}">
      <dsp:nvSpPr>
        <dsp:cNvPr id="0" name=""/>
        <dsp:cNvSpPr/>
      </dsp:nvSpPr>
      <dsp:spPr>
        <a:xfrm>
          <a:off x="263203" y="2407"/>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latin typeface="BentonSansCond Book" panose="02000606040000020004" pitchFamily="50" charset="0"/>
            </a:rPr>
            <a:t>Two Categories</a:t>
          </a:r>
          <a:endParaRPr lang="en-US" sz="3100" kern="1200" dirty="0">
            <a:latin typeface="BentonSansCond Book" panose="02000606040000020004" pitchFamily="50" charset="0"/>
          </a:endParaRPr>
        </a:p>
      </dsp:txBody>
      <dsp:txXfrm>
        <a:off x="340770" y="79974"/>
        <a:ext cx="2145567" cy="1433825"/>
      </dsp:txXfrm>
    </dsp:sp>
    <dsp:sp modelId="{20DAA5FC-99C9-4DA6-BABA-8BCF1CE2DF3E}">
      <dsp:nvSpPr>
        <dsp:cNvPr id="0" name=""/>
        <dsp:cNvSpPr/>
      </dsp:nvSpPr>
      <dsp:spPr>
        <a:xfrm rot="5400000">
          <a:off x="4441308" y="-47692"/>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Brief overview of research, strengths/skills, specific research and professional development needs and preferred mentor arrangement </a:t>
          </a:r>
          <a:endParaRPr lang="en-US" sz="1600" kern="1200" dirty="0">
            <a:latin typeface="BentonSansCond Book" panose="02000606040000020004" pitchFamily="50" charset="0"/>
          </a:endParaRPr>
        </a:p>
      </dsp:txBody>
      <dsp:txXfrm rot="-5400000">
        <a:off x="2563906" y="1891763"/>
        <a:ext cx="4963919" cy="1147061"/>
      </dsp:txXfrm>
    </dsp:sp>
    <dsp:sp modelId="{BB042331-AA46-46E6-8C27-94674E5E66EA}">
      <dsp:nvSpPr>
        <dsp:cNvPr id="0" name=""/>
        <dsp:cNvSpPr/>
      </dsp:nvSpPr>
      <dsp:spPr>
        <a:xfrm>
          <a:off x="263203" y="1670814"/>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latin typeface="BentonSansCond Book" panose="02000606040000020004" pitchFamily="50" charset="0"/>
            </a:rPr>
            <a:t>Application process and matching</a:t>
          </a:r>
          <a:endParaRPr lang="en-US" sz="3100" kern="1200" dirty="0">
            <a:latin typeface="BentonSansCond Book" panose="02000606040000020004" pitchFamily="50" charset="0"/>
          </a:endParaRPr>
        </a:p>
      </dsp:txBody>
      <dsp:txXfrm>
        <a:off x="340770" y="1748381"/>
        <a:ext cx="2145567" cy="1433825"/>
      </dsp:txXfrm>
    </dsp:sp>
    <dsp:sp modelId="{E8447152-84BF-481C-8870-AF1D3225FD51}">
      <dsp:nvSpPr>
        <dsp:cNvPr id="0" name=""/>
        <dsp:cNvSpPr/>
      </dsp:nvSpPr>
      <dsp:spPr>
        <a:xfrm rot="5400000">
          <a:off x="4441308" y="1620714"/>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2011-16: Mentees, $5000 (phased allocation); Mentors, $1000</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solidFill>
                <a:schemeClr val="tx1"/>
              </a:solidFill>
              <a:latin typeface="BentonSansCond Book" panose="02000606040000020004" pitchFamily="50" charset="0"/>
            </a:rPr>
            <a:t>2016 +: Mentees $10,000 (phased allocation),Mentors $2000</a:t>
          </a:r>
          <a:endParaRPr lang="en-US" sz="1600" kern="1200" dirty="0">
            <a:latin typeface="BentonSansCond Book" panose="02000606040000020004" pitchFamily="50" charset="0"/>
          </a:endParaRPr>
        </a:p>
      </dsp:txBody>
      <dsp:txXfrm rot="-5400000">
        <a:off x="2563906" y="3560170"/>
        <a:ext cx="4963919" cy="1147061"/>
      </dsp:txXfrm>
    </dsp:sp>
    <dsp:sp modelId="{374E6E46-5023-4490-99D2-DE210D88ED76}">
      <dsp:nvSpPr>
        <dsp:cNvPr id="0" name=""/>
        <dsp:cNvSpPr/>
      </dsp:nvSpPr>
      <dsp:spPr>
        <a:xfrm>
          <a:off x="263203" y="3339221"/>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90000"/>
            </a:lnSpc>
            <a:spcBef>
              <a:spcPct val="0"/>
            </a:spcBef>
            <a:spcAft>
              <a:spcPct val="35000"/>
            </a:spcAft>
          </a:pPr>
          <a:r>
            <a:rPr lang="en-US" sz="3100" kern="1200" dirty="0" smtClean="0">
              <a:latin typeface="BentonSansCond Book" panose="02000606040000020004" pitchFamily="50" charset="0"/>
            </a:rPr>
            <a:t>Duration &amp; Funding</a:t>
          </a:r>
          <a:endParaRPr lang="en-US" sz="3100" kern="1200" dirty="0">
            <a:latin typeface="BentonSansCond Book" panose="02000606040000020004" pitchFamily="50" charset="0"/>
          </a:endParaRPr>
        </a:p>
      </dsp:txBody>
      <dsp:txXfrm>
        <a:off x="340770" y="3416788"/>
        <a:ext cx="2145567" cy="1433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5D64-3D54-4A0F-968C-A340949DC2E5}">
      <dsp:nvSpPr>
        <dsp:cNvPr id="0" name=""/>
        <dsp:cNvSpPr/>
      </dsp:nvSpPr>
      <dsp:spPr>
        <a:xfrm rot="5400000">
          <a:off x="4441308" y="-1716099"/>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62 Matches</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17 Assistant and Associate Professor</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33 Assistant and Professor</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12 Associate and Professor</a:t>
          </a:r>
          <a:endParaRPr lang="en-US" sz="1600" kern="1200" dirty="0">
            <a:latin typeface="BentonSansCond Book" panose="02000606040000020004" pitchFamily="50" charset="0"/>
          </a:endParaRPr>
        </a:p>
      </dsp:txBody>
      <dsp:txXfrm rot="-5400000">
        <a:off x="2563906" y="223356"/>
        <a:ext cx="4963919" cy="1147061"/>
      </dsp:txXfrm>
    </dsp:sp>
    <dsp:sp modelId="{062A9DE9-FC51-4865-9098-1E1A381327F8}">
      <dsp:nvSpPr>
        <dsp:cNvPr id="0" name=""/>
        <dsp:cNvSpPr/>
      </dsp:nvSpPr>
      <dsp:spPr>
        <a:xfrm>
          <a:off x="263203" y="2407"/>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Matches</a:t>
          </a:r>
          <a:endParaRPr lang="en-US" sz="4100" kern="1200" dirty="0">
            <a:latin typeface="BentonSansCond Book" panose="02000606040000020004" pitchFamily="50" charset="0"/>
          </a:endParaRPr>
        </a:p>
      </dsp:txBody>
      <dsp:txXfrm>
        <a:off x="340770" y="79974"/>
        <a:ext cx="2145567" cy="1433825"/>
      </dsp:txXfrm>
    </dsp:sp>
    <dsp:sp modelId="{20DAA5FC-99C9-4DA6-BABA-8BCF1CE2DF3E}">
      <dsp:nvSpPr>
        <dsp:cNvPr id="0" name=""/>
        <dsp:cNvSpPr/>
      </dsp:nvSpPr>
      <dsp:spPr>
        <a:xfrm rot="5400000">
          <a:off x="4441308" y="-47692"/>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52 Female and 10 Male as Mentees</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28 from underrepresented population</a:t>
          </a:r>
          <a:endParaRPr lang="en-US" sz="1600" kern="1200" dirty="0">
            <a:latin typeface="BentonSansCond Book" panose="02000606040000020004" pitchFamily="50" charset="0"/>
          </a:endParaRPr>
        </a:p>
      </dsp:txBody>
      <dsp:txXfrm rot="-5400000">
        <a:off x="2563906" y="1891763"/>
        <a:ext cx="4963919" cy="1147061"/>
      </dsp:txXfrm>
    </dsp:sp>
    <dsp:sp modelId="{BB042331-AA46-46E6-8C27-94674E5E66EA}">
      <dsp:nvSpPr>
        <dsp:cNvPr id="0" name=""/>
        <dsp:cNvSpPr/>
      </dsp:nvSpPr>
      <dsp:spPr>
        <a:xfrm>
          <a:off x="263203" y="1670814"/>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Who</a:t>
          </a:r>
        </a:p>
      </dsp:txBody>
      <dsp:txXfrm>
        <a:off x="340770" y="1748381"/>
        <a:ext cx="2145567" cy="1433825"/>
      </dsp:txXfrm>
    </dsp:sp>
    <dsp:sp modelId="{E8447152-84BF-481C-8870-AF1D3225FD51}">
      <dsp:nvSpPr>
        <dsp:cNvPr id="0" name=""/>
        <dsp:cNvSpPr/>
      </dsp:nvSpPr>
      <dsp:spPr>
        <a:xfrm rot="5400000">
          <a:off x="4441308" y="1620714"/>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Total to date $2.8m</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Patient-Centered Outcomes Research Institute</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RWJF Harold Amos Medical Faculty Development Program</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Artprize 2014 - $300,000</a:t>
          </a:r>
          <a:endParaRPr lang="en-US" sz="1600" kern="1200" dirty="0">
            <a:latin typeface="BentonSansCond Book" panose="02000606040000020004" pitchFamily="50" charset="0"/>
          </a:endParaRPr>
        </a:p>
      </dsp:txBody>
      <dsp:txXfrm rot="-5400000">
        <a:off x="2563906" y="3560170"/>
        <a:ext cx="4963919" cy="1147061"/>
      </dsp:txXfrm>
    </dsp:sp>
    <dsp:sp modelId="{374E6E46-5023-4490-99D2-DE210D88ED76}">
      <dsp:nvSpPr>
        <dsp:cNvPr id="0" name=""/>
        <dsp:cNvSpPr/>
      </dsp:nvSpPr>
      <dsp:spPr>
        <a:xfrm>
          <a:off x="263203" y="3339221"/>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External Funding</a:t>
          </a:r>
          <a:endParaRPr lang="en-US" sz="4100" kern="1200" dirty="0">
            <a:latin typeface="BentonSansCond Book" panose="02000606040000020004" pitchFamily="50" charset="0"/>
          </a:endParaRPr>
        </a:p>
      </dsp:txBody>
      <dsp:txXfrm>
        <a:off x="340770" y="3416788"/>
        <a:ext cx="2145567" cy="14338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D75D64-3D54-4A0F-968C-A340949DC2E5}">
      <dsp:nvSpPr>
        <dsp:cNvPr id="0" name=""/>
        <dsp:cNvSpPr/>
      </dsp:nvSpPr>
      <dsp:spPr>
        <a:xfrm rot="5400000">
          <a:off x="4441308" y="-1716099"/>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77 Matches (60% mentee selected; 40% staff selected)</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25 Assistant and Associate Professor</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38 Assistant and Professor</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14 Associate and Professor</a:t>
          </a:r>
          <a:endParaRPr lang="en-US" sz="1600" kern="1200" dirty="0">
            <a:latin typeface="BentonSansCond Book" panose="02000606040000020004" pitchFamily="50" charset="0"/>
          </a:endParaRPr>
        </a:p>
      </dsp:txBody>
      <dsp:txXfrm rot="-5400000">
        <a:off x="2563906" y="223356"/>
        <a:ext cx="4963919" cy="1147061"/>
      </dsp:txXfrm>
    </dsp:sp>
    <dsp:sp modelId="{062A9DE9-FC51-4865-9098-1E1A381327F8}">
      <dsp:nvSpPr>
        <dsp:cNvPr id="0" name=""/>
        <dsp:cNvSpPr/>
      </dsp:nvSpPr>
      <dsp:spPr>
        <a:xfrm>
          <a:off x="263203" y="2407"/>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Matches</a:t>
          </a:r>
          <a:endParaRPr lang="en-US" sz="4100" kern="1200" dirty="0">
            <a:latin typeface="BentonSansCond Book" panose="02000606040000020004" pitchFamily="50" charset="0"/>
          </a:endParaRPr>
        </a:p>
      </dsp:txBody>
      <dsp:txXfrm>
        <a:off x="340770" y="79974"/>
        <a:ext cx="2145567" cy="1433825"/>
      </dsp:txXfrm>
    </dsp:sp>
    <dsp:sp modelId="{20DAA5FC-99C9-4DA6-BABA-8BCF1CE2DF3E}">
      <dsp:nvSpPr>
        <dsp:cNvPr id="0" name=""/>
        <dsp:cNvSpPr/>
      </dsp:nvSpPr>
      <dsp:spPr>
        <a:xfrm rot="5400000">
          <a:off x="4306386" y="-47692"/>
          <a:ext cx="1541010"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latin typeface="BentonSansCond Book" panose="02000606040000020004" pitchFamily="50" charset="0"/>
            </a:rPr>
            <a:t>17 combinations of Female mentee/mentor matches    (19 White Female mentee/White Female mentor matches)</a:t>
          </a:r>
          <a:endParaRPr lang="en-US" sz="1600" kern="1200" dirty="0">
            <a:latin typeface="BentonSansCond Book" panose="02000606040000020004" pitchFamily="50" charset="0"/>
          </a:endParaRPr>
        </a:p>
        <a:p>
          <a:pPr marL="0" marR="0" lvl="0" indent="0" algn="l" defTabSz="914400" eaLnBrk="1" fontAlgn="auto" latinLnBrk="0" hangingPunct="1">
            <a:lnSpc>
              <a:spcPct val="100000"/>
            </a:lnSpc>
            <a:spcBef>
              <a:spcPct val="0"/>
            </a:spcBef>
            <a:spcAft>
              <a:spcPts val="0"/>
            </a:spcAft>
            <a:buClrTx/>
            <a:buSzTx/>
            <a:buFontTx/>
            <a:buChar char="••"/>
            <a:tabLst/>
            <a:defRPr/>
          </a:pPr>
          <a:r>
            <a:rPr lang="en-US" sz="1600" kern="1200" dirty="0" smtClean="0">
              <a:latin typeface="BentonSansCond Book" panose="02000606040000020004" pitchFamily="50" charset="0"/>
            </a:rPr>
            <a:t>10 combinations of Male mentee/mentor matches            (3 Asian Male mentee/Asian Male mentor matches and 3 Black-African American Male </a:t>
          </a:r>
          <a:r>
            <a:rPr lang="en-US" sz="1600" kern="1200" smtClean="0">
              <a:latin typeface="BentonSansCond Book" panose="02000606040000020004" pitchFamily="50" charset="0"/>
            </a:rPr>
            <a:t>mentee/White Male </a:t>
          </a:r>
          <a:r>
            <a:rPr lang="en-US" sz="1600" kern="1200" dirty="0" smtClean="0">
              <a:latin typeface="BentonSansCond Book" panose="02000606040000020004" pitchFamily="50" charset="0"/>
            </a:rPr>
            <a:t>mentor matches)</a:t>
          </a:r>
          <a:endParaRPr lang="en-US" sz="1600" kern="1200" dirty="0">
            <a:latin typeface="BentonSansCond Book" panose="02000606040000020004" pitchFamily="50" charset="0"/>
          </a:endParaRPr>
        </a:p>
      </dsp:txBody>
      <dsp:txXfrm rot="-5400000">
        <a:off x="2563905" y="1770015"/>
        <a:ext cx="4950746" cy="1390558"/>
      </dsp:txXfrm>
    </dsp:sp>
    <dsp:sp modelId="{BB042331-AA46-46E6-8C27-94674E5E66EA}">
      <dsp:nvSpPr>
        <dsp:cNvPr id="0" name=""/>
        <dsp:cNvSpPr/>
      </dsp:nvSpPr>
      <dsp:spPr>
        <a:xfrm>
          <a:off x="263203" y="1670814"/>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Who</a:t>
          </a:r>
        </a:p>
      </dsp:txBody>
      <dsp:txXfrm>
        <a:off x="340770" y="1748381"/>
        <a:ext cx="2145567" cy="1433825"/>
      </dsp:txXfrm>
    </dsp:sp>
    <dsp:sp modelId="{E8447152-84BF-481C-8870-AF1D3225FD51}">
      <dsp:nvSpPr>
        <dsp:cNvPr id="0" name=""/>
        <dsp:cNvSpPr/>
      </dsp:nvSpPr>
      <dsp:spPr>
        <a:xfrm rot="5400000">
          <a:off x="4441308" y="1620714"/>
          <a:ext cx="1271167" cy="502597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Total to date $4.0m</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Patient-Centered Outcomes Research Institute</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RWJF Harold Amos Medical Faculty Development Program</a:t>
          </a:r>
          <a:endParaRPr lang="en-US" sz="1600" kern="1200" dirty="0">
            <a:latin typeface="BentonSansCond Book" panose="02000606040000020004" pitchFamily="50" charset="0"/>
          </a:endParaRPr>
        </a:p>
        <a:p>
          <a:pPr marL="171450" lvl="1" indent="-171450" algn="l" defTabSz="711200">
            <a:lnSpc>
              <a:spcPct val="90000"/>
            </a:lnSpc>
            <a:spcBef>
              <a:spcPct val="0"/>
            </a:spcBef>
            <a:spcAft>
              <a:spcPct val="15000"/>
            </a:spcAft>
            <a:buChar char="••"/>
          </a:pPr>
          <a:r>
            <a:rPr lang="en-US" sz="1600" kern="1200" dirty="0" smtClean="0">
              <a:latin typeface="BentonSansCond Book" panose="02000606040000020004" pitchFamily="50" charset="0"/>
            </a:rPr>
            <a:t>Artprize 2014 - $300,000</a:t>
          </a:r>
          <a:endParaRPr lang="en-US" sz="1600" kern="1200" dirty="0">
            <a:latin typeface="BentonSansCond Book" panose="02000606040000020004" pitchFamily="50" charset="0"/>
          </a:endParaRPr>
        </a:p>
      </dsp:txBody>
      <dsp:txXfrm rot="-5400000">
        <a:off x="2563906" y="3560170"/>
        <a:ext cx="4963919" cy="1147061"/>
      </dsp:txXfrm>
    </dsp:sp>
    <dsp:sp modelId="{374E6E46-5023-4490-99D2-DE210D88ED76}">
      <dsp:nvSpPr>
        <dsp:cNvPr id="0" name=""/>
        <dsp:cNvSpPr/>
      </dsp:nvSpPr>
      <dsp:spPr>
        <a:xfrm>
          <a:off x="263203" y="3339221"/>
          <a:ext cx="2300701" cy="158895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US" sz="4100" kern="1200" dirty="0" smtClean="0">
              <a:latin typeface="BentonSansCond Book" panose="02000606040000020004" pitchFamily="50" charset="0"/>
            </a:rPr>
            <a:t>External Funding</a:t>
          </a:r>
          <a:endParaRPr lang="en-US" sz="4100" kern="1200" dirty="0">
            <a:latin typeface="BentonSansCond Book" panose="02000606040000020004" pitchFamily="50" charset="0"/>
          </a:endParaRPr>
        </a:p>
      </dsp:txBody>
      <dsp:txXfrm>
        <a:off x="340770" y="3416788"/>
        <a:ext cx="2145567" cy="143382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0.775</cdr:x>
      <cdr:y>0.85417</cdr:y>
    </cdr:from>
    <cdr:to>
      <cdr:x>0.95</cdr:x>
      <cdr:y>0.94444</cdr:y>
    </cdr:to>
    <cdr:sp macro="" textlink="">
      <cdr:nvSpPr>
        <cdr:cNvPr id="2" name="TextBox 1"/>
        <cdr:cNvSpPr txBox="1"/>
      </cdr:nvSpPr>
      <cdr:spPr>
        <a:xfrm xmlns:a="http://schemas.openxmlformats.org/drawingml/2006/main">
          <a:off x="3543300" y="2343150"/>
          <a:ext cx="80010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N = 77</a:t>
          </a:r>
        </a:p>
      </cdr:txBody>
    </cdr:sp>
  </cdr:relSizeAnchor>
</c:userShapes>
</file>

<file path=ppt/drawings/drawing2.xml><?xml version="1.0" encoding="utf-8"?>
<c:userShapes xmlns:c="http://schemas.openxmlformats.org/drawingml/2006/chart">
  <cdr:relSizeAnchor xmlns:cdr="http://schemas.openxmlformats.org/drawingml/2006/chartDrawing">
    <cdr:from>
      <cdr:x>0.72547</cdr:x>
      <cdr:y>0.84375</cdr:y>
    </cdr:from>
    <cdr:to>
      <cdr:x>0.90208</cdr:x>
      <cdr:y>0.94444</cdr:y>
    </cdr:to>
    <cdr:sp macro="" textlink="">
      <cdr:nvSpPr>
        <cdr:cNvPr id="2" name="TextBox 1"/>
        <cdr:cNvSpPr txBox="1"/>
      </cdr:nvSpPr>
      <cdr:spPr>
        <a:xfrm xmlns:a="http://schemas.openxmlformats.org/drawingml/2006/main">
          <a:off x="2860952" y="2224200"/>
          <a:ext cx="696492" cy="2654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N = 78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01C90F-C248-442C-B3D8-CFD22862857B}" type="datetimeFigureOut">
              <a:rPr lang="en-US" smtClean="0"/>
              <a:t>1/17/2018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47766-AFEB-461C-B760-390319442D0F}" type="slidenum">
              <a:rPr lang="en-US" smtClean="0"/>
              <a:t>‹#›</a:t>
            </a:fld>
            <a:endParaRPr lang="en-US"/>
          </a:p>
        </p:txBody>
      </p:sp>
    </p:spTree>
    <p:extLst>
      <p:ext uri="{BB962C8B-B14F-4D97-AF65-F5344CB8AC3E}">
        <p14:creationId xmlns:p14="http://schemas.microsoft.com/office/powerpoint/2010/main" val="44521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75809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Kathy</a:t>
            </a:r>
          </a:p>
          <a:p>
            <a:pPr lvl="0"/>
            <a:endParaRPr lang="en-US" b="1" dirty="0" smtClean="0"/>
          </a:p>
          <a:p>
            <a:pPr lvl="0"/>
            <a:r>
              <a:rPr lang="en-US" b="1" dirty="0" smtClean="0"/>
              <a:t>Intros and Overview</a:t>
            </a:r>
          </a:p>
          <a:p>
            <a:pPr lvl="0"/>
            <a:r>
              <a:rPr lang="en-US" dirty="0" smtClean="0"/>
              <a:t>Kathy will welcome everyone and lead introductions of co-presenters</a:t>
            </a:r>
            <a:r>
              <a:rPr lang="en-US" baseline="0" dirty="0" smtClean="0"/>
              <a:t> (and participants, if less than 20)</a:t>
            </a:r>
            <a:r>
              <a:rPr lang="en-US" dirty="0" smtClean="0"/>
              <a:t>. Then she</a:t>
            </a:r>
            <a:r>
              <a:rPr lang="en-US" baseline="0" dirty="0" smtClean="0"/>
              <a:t> can briefly explain what each of us will cover. </a:t>
            </a:r>
          </a:p>
          <a:p>
            <a:pPr lvl="0"/>
            <a:endParaRPr lang="en-US" baseline="0" dirty="0" smtClean="0"/>
          </a:p>
          <a:p>
            <a:pPr lvl="0"/>
            <a:r>
              <a:rPr lang="en-US" baseline="0" dirty="0" smtClean="0"/>
              <a:t>Participants should be encouraged to ask questions and share thoughts when that slide </a:t>
            </a:r>
            <a:r>
              <a:rPr lang="en-US" baseline="0" smtClean="0"/>
              <a:t>prompt appears.</a:t>
            </a:r>
            <a:endParaRPr lang="en-US" dirty="0" smtClean="0"/>
          </a:p>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3194346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MELISSA</a:t>
            </a:r>
          </a:p>
          <a:p>
            <a:pPr lvl="0"/>
            <a:r>
              <a:rPr lang="en-US" dirty="0" smtClean="0"/>
              <a:t>Will give the context,</a:t>
            </a:r>
            <a:r>
              <a:rPr lang="en-US" baseline="0" dirty="0" smtClean="0"/>
              <a:t> then share the order of speakers and each individual’s role.  </a:t>
            </a:r>
          </a:p>
          <a:p>
            <a:pPr lvl="0"/>
            <a:endParaRPr lang="en-US" baseline="0" dirty="0" smtClean="0"/>
          </a:p>
          <a:p>
            <a:pPr lvl="0"/>
            <a:r>
              <a:rPr lang="en-US" baseline="0" dirty="0" smtClean="0"/>
              <a:t>Kathy Grove, Director of the IUPUI Office for Women</a:t>
            </a:r>
          </a:p>
          <a:p>
            <a:pPr lvl="0"/>
            <a:r>
              <a:rPr lang="en-US" baseline="0" dirty="0" smtClean="0"/>
              <a:t>Etta Ward, Executive Director for the Office of the Vice Chancellor for Research</a:t>
            </a:r>
          </a:p>
          <a:p>
            <a:pPr lvl="0"/>
            <a:r>
              <a:rPr lang="en-US" baseline="0" dirty="0" smtClean="0"/>
              <a:t>Gail Williamson, </a:t>
            </a:r>
          </a:p>
          <a:p>
            <a:pPr lvl="0"/>
            <a:r>
              <a:rPr lang="en-US" baseline="0" dirty="0" smtClean="0"/>
              <a:t>Krista Hoffmann-Longtin, Assistant Dean for Faculty Affairs</a:t>
            </a:r>
          </a:p>
          <a:p>
            <a:pPr lvl="0"/>
            <a:endParaRPr lang="en-US" dirty="0" smtClean="0"/>
          </a:p>
          <a:p>
            <a:pPr lvl="0"/>
            <a:r>
              <a:rPr lang="en-US" b="1" dirty="0" smtClean="0"/>
              <a:t>Campus Context</a:t>
            </a:r>
          </a:p>
          <a:p>
            <a:pPr lvl="0"/>
            <a:r>
              <a:rPr lang="en-US" dirty="0" smtClean="0"/>
              <a:t>Two Universities, across 8 regional campuses. </a:t>
            </a:r>
          </a:p>
          <a:p>
            <a:pPr lvl="0"/>
            <a:r>
              <a:rPr lang="en-US" dirty="0" smtClean="0"/>
              <a:t>&gt;30,000 students; 2500 faculty</a:t>
            </a:r>
          </a:p>
          <a:p>
            <a:pPr lvl="0"/>
            <a:r>
              <a:rPr lang="en-US" dirty="0" smtClean="0"/>
              <a:t>17 degree granting Schools @ Indianapolis, plus another campus 30 miles away</a:t>
            </a:r>
          </a:p>
          <a:p>
            <a:pPr lvl="0"/>
            <a:r>
              <a:rPr lang="en-US" dirty="0" smtClean="0"/>
              <a:t>Health &amp; Life Science campus: Medicine, Nursing, Social Work, Dentistry, Health &amp; Rehab Sciences, Public Health etc.</a:t>
            </a:r>
          </a:p>
          <a:p>
            <a:pPr lvl="0"/>
            <a:r>
              <a:rPr lang="en-US" dirty="0" smtClean="0"/>
              <a:t>Top 20 Best non-HBC for minorities; 25% t/</a:t>
            </a:r>
            <a:r>
              <a:rPr lang="en-US" dirty="0" err="1" smtClean="0"/>
              <a:t>tt</a:t>
            </a:r>
            <a:r>
              <a:rPr lang="en-US" dirty="0" smtClean="0"/>
              <a:t> Faculty, 21.5% students are URM.</a:t>
            </a:r>
          </a:p>
          <a:p>
            <a:pPr lvl="0"/>
            <a:r>
              <a:rPr lang="en-US" dirty="0" smtClean="0"/>
              <a:t>Responsibility Centered Management: Entrepreneurial, Decentralized, Central Administration as facilitator rather than driver.</a:t>
            </a:r>
          </a:p>
          <a:p>
            <a:pPr lvl="0"/>
            <a:r>
              <a:rPr lang="en-US" dirty="0" smtClean="0"/>
              <a:t>% of tenured women faculty and full professors</a:t>
            </a:r>
          </a:p>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5795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74595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b="1" dirty="0" smtClean="0"/>
              <a:t>KATHY</a:t>
            </a:r>
          </a:p>
          <a:p>
            <a:pPr marL="0" indent="0">
              <a:buNone/>
            </a:pPr>
            <a:r>
              <a:rPr lang="en-US" sz="1400" b="0" dirty="0" smtClean="0"/>
              <a:t>Will</a:t>
            </a:r>
            <a:r>
              <a:rPr lang="en-US" sz="1400" b="0" baseline="0" dirty="0" smtClean="0"/>
              <a:t> share additional information about the changes in leadership (Uday coming, </a:t>
            </a:r>
            <a:r>
              <a:rPr lang="en-US" sz="1400" b="0" baseline="0" dirty="0" err="1" smtClean="0"/>
              <a:t>McRobbie</a:t>
            </a:r>
            <a:r>
              <a:rPr lang="en-US" sz="1400" b="0" baseline="0" dirty="0" smtClean="0"/>
              <a:t> president), that provided an opportunity to focus on research for women. </a:t>
            </a:r>
          </a:p>
          <a:p>
            <a:pPr marL="0" indent="0">
              <a:buNone/>
            </a:pPr>
            <a:r>
              <a:rPr lang="en-US" sz="1400" b="0" baseline="0" dirty="0" smtClean="0"/>
              <a:t>Don’t go into specific because Etta will cover the specifics (like what is meant by time-limited and what the incentive is and how it is disseminated).</a:t>
            </a:r>
          </a:p>
          <a:p>
            <a:pPr marL="0" indent="0">
              <a:buNone/>
            </a:pPr>
            <a:r>
              <a:rPr lang="en-US" sz="1400" b="0" baseline="0" dirty="0" smtClean="0"/>
              <a:t> </a:t>
            </a:r>
            <a:endParaRPr lang="en-US" sz="1400" b="0" dirty="0" smtClean="0"/>
          </a:p>
          <a:p>
            <a:pPr marL="0" indent="0">
              <a:buNone/>
            </a:pPr>
            <a:r>
              <a:rPr lang="en-US" sz="1400" b="1" dirty="0" smtClean="0"/>
              <a:t>Desired Outcomes for Women and Underrepresented Faculty:</a:t>
            </a:r>
          </a:p>
          <a:p>
            <a:pPr marL="171450" indent="-171450">
              <a:buFont typeface="Arial" panose="020B0604020202020204" pitchFamily="34" charset="0"/>
              <a:buChar char="•"/>
            </a:pPr>
            <a:r>
              <a:rPr lang="en-US" sz="1200" dirty="0" smtClean="0"/>
              <a:t>will become more productive researchers</a:t>
            </a:r>
          </a:p>
          <a:p>
            <a:pPr marL="171450" indent="-171450">
              <a:buFont typeface="Arial" panose="020B0604020202020204" pitchFamily="34" charset="0"/>
              <a:buChar char="•"/>
            </a:pPr>
            <a:r>
              <a:rPr lang="en-US" sz="1200" dirty="0" smtClean="0"/>
              <a:t>will be promoted and tenured</a:t>
            </a:r>
          </a:p>
          <a:p>
            <a:pPr marL="171450" indent="-171450">
              <a:buFont typeface="Arial" panose="020B0604020202020204" pitchFamily="34" charset="0"/>
              <a:buChar char="•"/>
            </a:pPr>
            <a:r>
              <a:rPr lang="en-US" sz="1200" dirty="0" smtClean="0"/>
              <a:t>will pursue and receive external funding for their research and scholarship</a:t>
            </a:r>
          </a:p>
          <a:p>
            <a:pPr marL="0" indent="0">
              <a:buNone/>
            </a:pPr>
            <a:r>
              <a:rPr lang="en-US" sz="1400" b="1" dirty="0" smtClean="0"/>
              <a:t>Organizational Benefits:</a:t>
            </a:r>
          </a:p>
          <a:p>
            <a:pPr marL="171450" indent="-171450">
              <a:buFont typeface="Arial" panose="020B0604020202020204" pitchFamily="34" charset="0"/>
              <a:buChar char="•"/>
            </a:pPr>
            <a:r>
              <a:rPr lang="en-US" sz="1200" dirty="0" smtClean="0"/>
              <a:t>Retention of women and underrepresented faculty</a:t>
            </a:r>
          </a:p>
          <a:p>
            <a:pPr marL="171450" indent="-171450">
              <a:buFont typeface="Arial" panose="020B0604020202020204" pitchFamily="34" charset="0"/>
              <a:buChar char="•"/>
            </a:pPr>
            <a:r>
              <a:rPr lang="en-US" sz="1200" dirty="0" smtClean="0"/>
              <a:t>Support of Cultural diversity</a:t>
            </a:r>
          </a:p>
          <a:p>
            <a:pPr marL="171450" indent="-171450">
              <a:buFont typeface="Arial" panose="020B0604020202020204" pitchFamily="34" charset="0"/>
              <a:buChar char="•"/>
            </a:pPr>
            <a:r>
              <a:rPr lang="en-US" sz="1200" dirty="0" smtClean="0"/>
              <a:t>Development of researcher/scientists and researcher/scholars</a:t>
            </a:r>
          </a:p>
          <a:p>
            <a:pPr marL="171450" indent="-171450">
              <a:buFont typeface="Arial" panose="020B0604020202020204" pitchFamily="34" charset="0"/>
              <a:buChar char="•"/>
            </a:pPr>
            <a:r>
              <a:rPr lang="en-US" sz="1200" dirty="0" smtClean="0"/>
              <a:t>Increase in external funding for university </a:t>
            </a:r>
          </a:p>
          <a:p>
            <a:pPr marL="0" lvl="0" indent="0">
              <a:buNone/>
            </a:pPr>
            <a:r>
              <a:rPr lang="en-US" sz="1200" b="1" dirty="0" smtClean="0"/>
              <a:t>EMPOWER Structure: </a:t>
            </a:r>
          </a:p>
          <a:p>
            <a:pPr marL="171450" lvl="0" indent="-171450">
              <a:buFont typeface="Arial" panose="020B0604020202020204" pitchFamily="34" charset="0"/>
              <a:buChar char="•"/>
            </a:pPr>
            <a:r>
              <a:rPr lang="en-US" sz="1200" dirty="0" smtClean="0"/>
              <a:t>Complements informal mentoring or departmental mentoring </a:t>
            </a:r>
          </a:p>
          <a:p>
            <a:pPr marL="171450" lvl="0" indent="-171450">
              <a:buFont typeface="Arial" panose="020B0604020202020204" pitchFamily="34" charset="0"/>
              <a:buChar char="•"/>
            </a:pPr>
            <a:r>
              <a:rPr lang="en-US" sz="1200" dirty="0" smtClean="0"/>
              <a:t>Time-limited </a:t>
            </a:r>
          </a:p>
          <a:p>
            <a:pPr marL="171450" lvl="0" indent="-171450">
              <a:buFont typeface="Arial" panose="020B0604020202020204" pitchFamily="34" charset="0"/>
              <a:buChar char="•"/>
            </a:pPr>
            <a:r>
              <a:rPr lang="en-US" sz="1200" dirty="0" smtClean="0"/>
              <a:t>Incentivized </a:t>
            </a:r>
          </a:p>
          <a:p>
            <a:pPr marL="171450" lvl="0" indent="-171450">
              <a:buFont typeface="Arial" panose="020B0604020202020204" pitchFamily="34" charset="0"/>
              <a:buChar char="•"/>
            </a:pPr>
            <a:r>
              <a:rPr lang="en-US" sz="1200" dirty="0" smtClean="0"/>
              <a:t>Intentional and Purposeful </a:t>
            </a:r>
          </a:p>
          <a:p>
            <a:pPr marL="171450" lvl="0" indent="-171450">
              <a:buFont typeface="Arial" panose="020B0604020202020204" pitchFamily="34" charset="0"/>
              <a:buChar char="•"/>
            </a:pPr>
            <a:r>
              <a:rPr lang="en-US" sz="1200" dirty="0" smtClean="0"/>
              <a:t>Structured </a:t>
            </a:r>
          </a:p>
          <a:p>
            <a:pPr marL="171450" lvl="0" indent="-171450">
              <a:buFont typeface="Arial" panose="020B0604020202020204" pitchFamily="34" charset="0"/>
              <a:buChar char="•"/>
            </a:pPr>
            <a:r>
              <a:rPr lang="en-US" sz="1200" dirty="0" smtClean="0"/>
              <a:t>Fosters Accountability </a:t>
            </a:r>
          </a:p>
          <a:p>
            <a:pPr marL="171450" lvl="0" indent="-171450">
              <a:buFont typeface="Arial" panose="020B0604020202020204" pitchFamily="34" charset="0"/>
              <a:buChar char="•"/>
            </a:pPr>
            <a:r>
              <a:rPr lang="en-US" sz="1200" dirty="0" smtClean="0"/>
              <a:t>Designated Outcomes</a:t>
            </a:r>
          </a:p>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4125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smtClean="0">
                <a:solidFill>
                  <a:schemeClr val="tx1"/>
                </a:solidFill>
              </a:rPr>
              <a:t>ETTA</a:t>
            </a:r>
          </a:p>
          <a:p>
            <a:pPr marL="285750" indent="-285750" algn="l">
              <a:buFont typeface="Arial" panose="020B0604020202020204" pitchFamily="34" charset="0"/>
              <a:buChar char="•"/>
            </a:pPr>
            <a:r>
              <a:rPr lang="en-US" sz="1200" b="1" dirty="0" smtClean="0">
                <a:solidFill>
                  <a:schemeClr val="tx1"/>
                </a:solidFill>
              </a:rPr>
              <a:t>Partnership: </a:t>
            </a:r>
            <a:r>
              <a:rPr lang="en-US" sz="1200" dirty="0" smtClean="0">
                <a:solidFill>
                  <a:schemeClr val="tx1"/>
                </a:solidFill>
              </a:rPr>
              <a:t>Strategic Co-sponsorship between Office of the Vice Chancellor for Research and Office for Women</a:t>
            </a:r>
          </a:p>
          <a:p>
            <a:pPr marL="285750" indent="-285750" algn="l">
              <a:buFont typeface="Arial" panose="020B0604020202020204" pitchFamily="34" charset="0"/>
              <a:buChar char="•"/>
            </a:pPr>
            <a:r>
              <a:rPr lang="en-US" sz="1200" b="1" dirty="0" smtClean="0">
                <a:solidFill>
                  <a:schemeClr val="tx1"/>
                </a:solidFill>
              </a:rPr>
              <a:t>Goal: </a:t>
            </a:r>
            <a:r>
              <a:rPr lang="en-US" sz="1200" dirty="0" smtClean="0">
                <a:solidFill>
                  <a:schemeClr val="tx1"/>
                </a:solidFill>
              </a:rPr>
              <a:t>Support IUPUI faculty who are historically underrepresented and/or excluded populations in their discipline or area of scholarship and historically denied admission to higher education or that discipline, 1) to become successful in sponsored research and Value of scholarly activity, and 2) to achieve significant professional growth and advancement.</a:t>
            </a:r>
          </a:p>
          <a:p>
            <a:pPr marL="285750" indent="-285750" algn="l">
              <a:buFont typeface="Arial" panose="020B0604020202020204" pitchFamily="34" charset="0"/>
              <a:buChar char="•"/>
            </a:pPr>
            <a:r>
              <a:rPr lang="en-US" sz="1200" b="1" dirty="0" smtClean="0">
                <a:solidFill>
                  <a:schemeClr val="tx1"/>
                </a:solidFill>
              </a:rPr>
              <a:t>Value of Mentoring: </a:t>
            </a:r>
            <a:r>
              <a:rPr lang="en-US" sz="1200" dirty="0" smtClean="0">
                <a:solidFill>
                  <a:schemeClr val="tx1"/>
                </a:solidFill>
              </a:rPr>
              <a:t>In academia, mentoring attends to two dimensions: career and professional development and social-psychological support. </a:t>
            </a:r>
          </a:p>
          <a:p>
            <a:pPr marL="285750" indent="-285750" algn="l">
              <a:buFont typeface="Arial" panose="020B0604020202020204" pitchFamily="34" charset="0"/>
              <a:buChar char="•"/>
            </a:pPr>
            <a:r>
              <a:rPr lang="en-US" sz="1200" b="1" dirty="0" smtClean="0">
                <a:solidFill>
                  <a:schemeClr val="tx1"/>
                </a:solidFill>
              </a:rPr>
              <a:t>Two Categories: Application Process and Matching: </a:t>
            </a:r>
            <a:r>
              <a:rPr lang="en-US" sz="1200" dirty="0" smtClean="0">
                <a:solidFill>
                  <a:schemeClr val="tx1"/>
                </a:solidFill>
              </a:rPr>
              <a:t>Highlight that we have</a:t>
            </a:r>
            <a:r>
              <a:rPr lang="en-US" sz="1200" baseline="0" dirty="0" smtClean="0">
                <a:solidFill>
                  <a:schemeClr val="tx1"/>
                </a:solidFill>
              </a:rPr>
              <a:t> built strong relationships with faculty over the year, which allows us to pair the mentees with stellar mentors</a:t>
            </a:r>
            <a:endParaRPr lang="en-US" sz="1200" dirty="0" smtClean="0">
              <a:solidFill>
                <a:schemeClr val="tx1"/>
              </a:solidFill>
            </a:endParaRPr>
          </a:p>
          <a:p>
            <a:pPr marL="285750" indent="-285750" algn="l">
              <a:buFont typeface="Arial" panose="020B0604020202020204" pitchFamily="34" charset="0"/>
              <a:buChar char="•"/>
            </a:pPr>
            <a:r>
              <a:rPr lang="en-US" sz="1200" b="1" dirty="0" smtClean="0">
                <a:solidFill>
                  <a:schemeClr val="tx1"/>
                </a:solidFill>
              </a:rPr>
              <a:t>Program Duration: </a:t>
            </a:r>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520837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smtClean="0">
                <a:solidFill>
                  <a:schemeClr val="tx1"/>
                </a:solidFill>
              </a:rPr>
              <a:t>ETTA</a:t>
            </a:r>
          </a:p>
          <a:p>
            <a:pPr marL="285750" indent="-285750" algn="l">
              <a:buFont typeface="Arial" panose="020B0604020202020204" pitchFamily="34" charset="0"/>
              <a:buChar char="•"/>
            </a:pPr>
            <a:r>
              <a:rPr lang="en-US" sz="1200" b="1" dirty="0" smtClean="0">
                <a:solidFill>
                  <a:schemeClr val="tx1"/>
                </a:solidFill>
              </a:rPr>
              <a:t>Funding: Post Award Requirements: </a:t>
            </a:r>
          </a:p>
          <a:p>
            <a:pPr marL="285750" indent="-285750" algn="l">
              <a:buFont typeface="Arial" panose="020B0604020202020204" pitchFamily="34" charset="0"/>
              <a:buChar char="•"/>
            </a:pPr>
            <a:r>
              <a:rPr lang="en-US" sz="1200" b="1" dirty="0" smtClean="0">
                <a:solidFill>
                  <a:schemeClr val="tx1"/>
                </a:solidFill>
              </a:rPr>
              <a:t>Support</a:t>
            </a:r>
            <a:r>
              <a:rPr lang="en-US" sz="1200" b="1" baseline="0" dirty="0" smtClean="0">
                <a:solidFill>
                  <a:schemeClr val="tx1"/>
                </a:solidFill>
              </a:rPr>
              <a:t> and Resources: </a:t>
            </a:r>
            <a:endParaRPr lang="en-US" sz="1200" b="1" dirty="0" smtClean="0">
              <a:solidFill>
                <a:schemeClr val="tx1"/>
              </a:solidFill>
            </a:endParaRPr>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93835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288437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smtClean="0">
                <a:solidFill>
                  <a:schemeClr val="tx1"/>
                </a:solidFill>
              </a:rPr>
              <a:t>Alicia</a:t>
            </a:r>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69130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anose="020B0604020202020204" pitchFamily="34" charset="0"/>
              <a:buNone/>
            </a:pPr>
            <a:r>
              <a:rPr lang="en-US" sz="1200" b="1" dirty="0" smtClean="0">
                <a:solidFill>
                  <a:schemeClr val="tx1"/>
                </a:solidFill>
              </a:rPr>
              <a:t>Alicia</a:t>
            </a:r>
          </a:p>
        </p:txBody>
      </p:sp>
      <p:sp>
        <p:nvSpPr>
          <p:cNvPr id="4" name="Slide Number Placeholder 3"/>
          <p:cNvSpPr>
            <a:spLocks noGrp="1"/>
          </p:cNvSpPr>
          <p:nvPr>
            <p:ph type="sldNum" sz="quarter" idx="10"/>
          </p:nvPr>
        </p:nvSpPr>
        <p:spPr/>
        <p:txBody>
          <a:bodyPr/>
          <a:lstStyle/>
          <a:p>
            <a:fld id="{02AF7740-18BE-A14F-B18B-3ECD47F85DDF}"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5326121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2973232" y="1459360"/>
            <a:ext cx="6170768" cy="5398640"/>
          </a:xfrm>
        </p:spPr>
        <p:txBody>
          <a:bodyPr>
            <a:normAutofit/>
          </a:bodyPr>
          <a:lstStyle>
            <a:lvl1pPr marL="0" indent="0">
              <a:buNone/>
              <a:defRPr sz="1600" baseline="0">
                <a:solidFill>
                  <a:srgbClr val="000000"/>
                </a:solidFill>
              </a:defRPr>
            </a:lvl1pPr>
          </a:lstStyle>
          <a:p>
            <a:r>
              <a:rPr lang="en-US" dirty="0" smtClean="0"/>
              <a:t>Drag picture here</a:t>
            </a:r>
            <a:endParaRPr lang="en-US" dirty="0"/>
          </a:p>
        </p:txBody>
      </p:sp>
      <p:sp>
        <p:nvSpPr>
          <p:cNvPr id="6" name="Text Placeholder 5"/>
          <p:cNvSpPr>
            <a:spLocks noGrp="1"/>
          </p:cNvSpPr>
          <p:nvPr>
            <p:ph type="body" sz="quarter" idx="20"/>
          </p:nvPr>
        </p:nvSpPr>
        <p:spPr>
          <a:xfrm>
            <a:off x="2973232" y="428679"/>
            <a:ext cx="5576398" cy="602620"/>
          </a:xfrm>
        </p:spPr>
        <p:txBody>
          <a:bodyPr/>
          <a:lstStyle>
            <a:lvl1pPr>
              <a:defRPr b="0" i="0">
                <a:solidFill>
                  <a:srgbClr val="800000"/>
                </a:solidFill>
                <a:latin typeface="BentonSans Book"/>
                <a:cs typeface="BentonSans Book"/>
              </a:defRPr>
            </a:lvl1pPr>
          </a:lstStyle>
          <a:p>
            <a:pPr lvl="0"/>
            <a:r>
              <a:rPr lang="en-US" smtClean="0"/>
              <a:t>Click to edit Master text styles</a:t>
            </a:r>
          </a:p>
        </p:txBody>
      </p:sp>
    </p:spTree>
    <p:extLst>
      <p:ext uri="{BB962C8B-B14F-4D97-AF65-F5344CB8AC3E}">
        <p14:creationId xmlns:p14="http://schemas.microsoft.com/office/powerpoint/2010/main" val="12354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5844" y="1559442"/>
            <a:ext cx="2249669" cy="45667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3314640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7109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418057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84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59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4907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6020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419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598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8773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264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ENGAGING text</a:t>
            </a:r>
            <a:endParaRPr lang="en-US" dirty="0"/>
          </a:p>
        </p:txBody>
      </p:sp>
      <p:sp>
        <p:nvSpPr>
          <p:cNvPr id="3" name="Content Placeholder 2"/>
          <p:cNvSpPr>
            <a:spLocks noGrp="1"/>
          </p:cNvSpPr>
          <p:nvPr>
            <p:ph idx="1"/>
          </p:nvPr>
        </p:nvSpPr>
        <p:spPr>
          <a:xfrm>
            <a:off x="1277796" y="1566334"/>
            <a:ext cx="7409003" cy="4275666"/>
          </a:xfrm>
        </p:spPr>
        <p:txBody>
          <a:bodyPr/>
          <a:lstStyle>
            <a:lvl1pPr>
              <a:defRPr b="0" i="0">
                <a:solidFill>
                  <a:schemeClr val="tx1"/>
                </a:solidFill>
                <a:latin typeface="BentonSans Book"/>
                <a:cs typeface="BentonSans Book"/>
              </a:defRPr>
            </a:lvl1pPr>
            <a:lvl2pPr>
              <a:defRPr b="0" i="0">
                <a:solidFill>
                  <a:schemeClr val="tx1"/>
                </a:solidFill>
                <a:latin typeface="BentonSans Book"/>
                <a:cs typeface="BentonSans Book"/>
              </a:defRPr>
            </a:lvl2pPr>
            <a:lvl3pPr>
              <a:defRPr b="0" i="0">
                <a:solidFill>
                  <a:schemeClr val="tx1"/>
                </a:solidFill>
                <a:latin typeface="BentonSans Book"/>
                <a:cs typeface="BentonSans Book"/>
              </a:defRPr>
            </a:lvl3pPr>
            <a:lvl4pPr>
              <a:defRPr b="0" i="0">
                <a:solidFill>
                  <a:schemeClr val="tx1"/>
                </a:solidFill>
                <a:latin typeface="BentonSans Book"/>
                <a:cs typeface="BentonSans Book"/>
              </a:defRPr>
            </a:lvl4pPr>
            <a:lvl5pPr>
              <a:defRPr b="0" i="0">
                <a:solidFill>
                  <a:schemeClr val="tx1"/>
                </a:solidFill>
                <a:latin typeface="BentonSans Book"/>
                <a:cs typeface="BentonSans Book"/>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5826111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2584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8805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298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2973232" y="1459360"/>
            <a:ext cx="6170768" cy="5398640"/>
          </a:xfrm>
        </p:spPr>
        <p:txBody>
          <a:bodyPr>
            <a:normAutofit/>
          </a:bodyPr>
          <a:lstStyle>
            <a:lvl1pPr marL="0" indent="0">
              <a:buNone/>
              <a:defRPr sz="1600" baseline="0">
                <a:solidFill>
                  <a:srgbClr val="000000"/>
                </a:solidFill>
              </a:defRPr>
            </a:lvl1pPr>
          </a:lstStyle>
          <a:p>
            <a:r>
              <a:rPr lang="en-US" dirty="0" smtClean="0"/>
              <a:t>Drag picture here</a:t>
            </a:r>
            <a:endParaRPr lang="en-US" dirty="0"/>
          </a:p>
        </p:txBody>
      </p:sp>
      <p:sp>
        <p:nvSpPr>
          <p:cNvPr id="6" name="Text Placeholder 5"/>
          <p:cNvSpPr>
            <a:spLocks noGrp="1"/>
          </p:cNvSpPr>
          <p:nvPr>
            <p:ph type="body" sz="quarter" idx="20"/>
          </p:nvPr>
        </p:nvSpPr>
        <p:spPr>
          <a:xfrm>
            <a:off x="2973232" y="428679"/>
            <a:ext cx="5576398" cy="602620"/>
          </a:xfrm>
        </p:spPr>
        <p:txBody>
          <a:bodyPr/>
          <a:lstStyle>
            <a:lvl1pPr>
              <a:defRPr b="0" i="0">
                <a:solidFill>
                  <a:srgbClr val="800000"/>
                </a:solidFill>
                <a:latin typeface="BentonSans Book"/>
                <a:cs typeface="BentonSans Book"/>
              </a:defRPr>
            </a:lvl1pPr>
          </a:lstStyle>
          <a:p>
            <a:pPr lvl="0"/>
            <a:r>
              <a:rPr lang="en-US" smtClean="0"/>
              <a:t>Click to edit Master text styles</a:t>
            </a:r>
          </a:p>
        </p:txBody>
      </p:sp>
    </p:spTree>
    <p:extLst>
      <p:ext uri="{BB962C8B-B14F-4D97-AF65-F5344CB8AC3E}">
        <p14:creationId xmlns:p14="http://schemas.microsoft.com/office/powerpoint/2010/main" val="1973559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2973232" y="1459360"/>
            <a:ext cx="6170768" cy="5398640"/>
          </a:xfrm>
        </p:spPr>
        <p:txBody>
          <a:bodyPr>
            <a:normAutofit/>
          </a:bodyPr>
          <a:lstStyle>
            <a:lvl1pPr marL="0" indent="0">
              <a:buNone/>
              <a:defRPr sz="1600" baseline="0">
                <a:solidFill>
                  <a:srgbClr val="000000"/>
                </a:solidFill>
              </a:defRPr>
            </a:lvl1pPr>
          </a:lstStyle>
          <a:p>
            <a:r>
              <a:rPr lang="en-US" dirty="0" smtClean="0"/>
              <a:t>Drag picture here</a:t>
            </a:r>
            <a:endParaRPr lang="en-US" dirty="0"/>
          </a:p>
        </p:txBody>
      </p:sp>
      <p:sp>
        <p:nvSpPr>
          <p:cNvPr id="6" name="Text Placeholder 5"/>
          <p:cNvSpPr>
            <a:spLocks noGrp="1"/>
          </p:cNvSpPr>
          <p:nvPr>
            <p:ph type="body" sz="quarter" idx="20"/>
          </p:nvPr>
        </p:nvSpPr>
        <p:spPr>
          <a:xfrm>
            <a:off x="2973232" y="428679"/>
            <a:ext cx="5576398" cy="602620"/>
          </a:xfrm>
        </p:spPr>
        <p:txBody>
          <a:bodyPr/>
          <a:lstStyle>
            <a:lvl1pPr>
              <a:defRPr b="0" i="0">
                <a:solidFill>
                  <a:srgbClr val="800000"/>
                </a:solidFill>
                <a:latin typeface="BentonSans Book"/>
                <a:cs typeface="BentonSans Book"/>
              </a:defRPr>
            </a:lvl1pPr>
          </a:lstStyle>
          <a:p>
            <a:pPr lvl="0"/>
            <a:r>
              <a:rPr lang="en-US" smtClean="0"/>
              <a:t>Click to edit Master text styles</a:t>
            </a:r>
          </a:p>
        </p:txBody>
      </p:sp>
    </p:spTree>
    <p:extLst>
      <p:ext uri="{BB962C8B-B14F-4D97-AF65-F5344CB8AC3E}">
        <p14:creationId xmlns:p14="http://schemas.microsoft.com/office/powerpoint/2010/main" val="8795812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Click to add ENGAGING text</a:t>
            </a:r>
            <a:endParaRPr lang="en-US" dirty="0"/>
          </a:p>
        </p:txBody>
      </p:sp>
      <p:sp>
        <p:nvSpPr>
          <p:cNvPr id="3" name="Content Placeholder 2"/>
          <p:cNvSpPr>
            <a:spLocks noGrp="1"/>
          </p:cNvSpPr>
          <p:nvPr>
            <p:ph idx="1"/>
          </p:nvPr>
        </p:nvSpPr>
        <p:spPr>
          <a:xfrm>
            <a:off x="1277796" y="1566334"/>
            <a:ext cx="7409003" cy="4275666"/>
          </a:xfrm>
        </p:spPr>
        <p:txBody>
          <a:bodyPr/>
          <a:lstStyle>
            <a:lvl1pPr>
              <a:defRPr b="0" i="0">
                <a:solidFill>
                  <a:schemeClr val="tx1"/>
                </a:solidFill>
                <a:latin typeface="BentonSans Book"/>
                <a:cs typeface="BentonSans Book"/>
              </a:defRPr>
            </a:lvl1pPr>
            <a:lvl2pPr>
              <a:defRPr b="0" i="0">
                <a:solidFill>
                  <a:schemeClr val="tx1"/>
                </a:solidFill>
                <a:latin typeface="BentonSans Book"/>
                <a:cs typeface="BentonSans Book"/>
              </a:defRPr>
            </a:lvl2pPr>
            <a:lvl3pPr>
              <a:defRPr b="0" i="0">
                <a:solidFill>
                  <a:schemeClr val="tx1"/>
                </a:solidFill>
                <a:latin typeface="BentonSans Book"/>
                <a:cs typeface="BentonSans Book"/>
              </a:defRPr>
            </a:lvl3pPr>
            <a:lvl4pPr>
              <a:defRPr b="0" i="0">
                <a:solidFill>
                  <a:schemeClr val="tx1"/>
                </a:solidFill>
                <a:latin typeface="BentonSans Book"/>
                <a:cs typeface="BentonSans Book"/>
              </a:defRPr>
            </a:lvl4pPr>
            <a:lvl5pPr>
              <a:defRPr b="0" i="0">
                <a:solidFill>
                  <a:schemeClr val="tx1"/>
                </a:solidFill>
                <a:latin typeface="BentonSans Book"/>
                <a:cs typeface="BentonSans Book"/>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39543863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hoto Poi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ENGAGING text</a:t>
            </a:r>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7" name="Picture Placeholder 6"/>
          <p:cNvSpPr>
            <a:spLocks noGrp="1"/>
          </p:cNvSpPr>
          <p:nvPr>
            <p:ph type="pic" sz="quarter" idx="13" hasCustomPrompt="1"/>
          </p:nvPr>
        </p:nvSpPr>
        <p:spPr>
          <a:xfrm>
            <a:off x="1277796" y="1487488"/>
            <a:ext cx="7409003" cy="4319587"/>
          </a:xfrm>
        </p:spPr>
        <p:txBody>
          <a:bodyPr>
            <a:normAutofit/>
          </a:bodyPr>
          <a:lstStyle>
            <a:lvl1pPr>
              <a:defRPr sz="2400" b="0" i="0" baseline="0">
                <a:latin typeface="BentonSans Book"/>
                <a:cs typeface="BentonSans Book"/>
              </a:defRPr>
            </a:lvl1pPr>
          </a:lstStyle>
          <a:p>
            <a:r>
              <a:rPr lang="en-US" dirty="0" smtClean="0"/>
              <a:t>Drag your dynamic photo here</a:t>
            </a:r>
            <a:endParaRPr lang="en-US" dirty="0"/>
          </a:p>
        </p:txBody>
      </p:sp>
    </p:spTree>
    <p:extLst>
      <p:ext uri="{BB962C8B-B14F-4D97-AF65-F5344CB8AC3E}">
        <p14:creationId xmlns:p14="http://schemas.microsoft.com/office/powerpoint/2010/main" val="30893695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8" name="Picture Placeholder 6"/>
          <p:cNvSpPr>
            <a:spLocks noGrp="1"/>
          </p:cNvSpPr>
          <p:nvPr>
            <p:ph type="pic" sz="quarter" idx="14" hasCustomPrompt="1"/>
          </p:nvPr>
        </p:nvSpPr>
        <p:spPr>
          <a:xfrm>
            <a:off x="1277797" y="1447800"/>
            <a:ext cx="5204124" cy="2091267"/>
          </a:xfrm>
        </p:spPr>
        <p:txBody>
          <a:bodyPr>
            <a:normAutofit/>
          </a:bodyPr>
          <a:lstStyle>
            <a:lvl1pPr marL="0" indent="0">
              <a:buNone/>
              <a:defRPr sz="1600" baseline="0"/>
            </a:lvl1pPr>
          </a:lstStyle>
          <a:p>
            <a:r>
              <a:rPr lang="en-US" dirty="0" smtClean="0"/>
              <a:t>Drag picture here</a:t>
            </a:r>
            <a:endParaRPr lang="en-US" dirty="0"/>
          </a:p>
        </p:txBody>
      </p:sp>
      <p:sp>
        <p:nvSpPr>
          <p:cNvPr id="9" name="Picture Placeholder 6"/>
          <p:cNvSpPr>
            <a:spLocks noGrp="1"/>
          </p:cNvSpPr>
          <p:nvPr>
            <p:ph type="pic" sz="quarter" idx="15" hasCustomPrompt="1"/>
          </p:nvPr>
        </p:nvSpPr>
        <p:spPr>
          <a:xfrm>
            <a:off x="6611361" y="1447800"/>
            <a:ext cx="2074333" cy="2780251"/>
          </a:xfrm>
        </p:spPr>
        <p:txBody>
          <a:bodyPr>
            <a:normAutofit/>
          </a:bodyPr>
          <a:lstStyle>
            <a:lvl1pPr marL="0" indent="0">
              <a:buNone/>
              <a:defRPr sz="1600" baseline="0"/>
            </a:lvl1pPr>
          </a:lstStyle>
          <a:p>
            <a:r>
              <a:rPr lang="en-US" dirty="0" smtClean="0"/>
              <a:t>Drag picture here</a:t>
            </a:r>
            <a:endParaRPr lang="en-US" dirty="0"/>
          </a:p>
        </p:txBody>
      </p:sp>
      <p:sp>
        <p:nvSpPr>
          <p:cNvPr id="12" name="Picture Placeholder 6"/>
          <p:cNvSpPr>
            <a:spLocks noGrp="1"/>
          </p:cNvSpPr>
          <p:nvPr>
            <p:ph type="pic" sz="quarter" idx="18" hasCustomPrompt="1"/>
          </p:nvPr>
        </p:nvSpPr>
        <p:spPr>
          <a:xfrm>
            <a:off x="1277796" y="3641942"/>
            <a:ext cx="1876103" cy="2260601"/>
          </a:xfrm>
        </p:spPr>
        <p:txBody>
          <a:bodyPr>
            <a:normAutofit/>
          </a:bodyPr>
          <a:lstStyle>
            <a:lvl1pPr marL="0" indent="0">
              <a:buNone/>
              <a:defRPr sz="1600" baseline="0"/>
            </a:lvl1pPr>
          </a:lstStyle>
          <a:p>
            <a:r>
              <a:rPr lang="en-US" dirty="0" smtClean="0"/>
              <a:t>Drag picture here</a:t>
            </a:r>
            <a:endParaRPr lang="en-US" dirty="0"/>
          </a:p>
        </p:txBody>
      </p:sp>
      <p:sp>
        <p:nvSpPr>
          <p:cNvPr id="13" name="Picture Placeholder 6"/>
          <p:cNvSpPr>
            <a:spLocks noGrp="1"/>
          </p:cNvSpPr>
          <p:nvPr>
            <p:ph type="pic" sz="quarter" idx="19" hasCustomPrompt="1"/>
          </p:nvPr>
        </p:nvSpPr>
        <p:spPr>
          <a:xfrm>
            <a:off x="3246409" y="4387009"/>
            <a:ext cx="5440391" cy="1515534"/>
          </a:xfrm>
        </p:spPr>
        <p:txBody>
          <a:bodyPr>
            <a:normAutofit/>
          </a:bodyPr>
          <a:lstStyle>
            <a:lvl1pPr marL="0" indent="0">
              <a:buNone/>
              <a:defRPr sz="1600" baseline="0"/>
            </a:lvl1pPr>
          </a:lstStyle>
          <a:p>
            <a:r>
              <a:rPr lang="en-US" dirty="0" smtClean="0"/>
              <a:t>Drag picture here</a:t>
            </a:r>
            <a:endParaRPr lang="en-US" dirty="0"/>
          </a:p>
        </p:txBody>
      </p:sp>
    </p:spTree>
    <p:extLst>
      <p:ext uri="{BB962C8B-B14F-4D97-AF65-F5344CB8AC3E}">
        <p14:creationId xmlns:p14="http://schemas.microsoft.com/office/powerpoint/2010/main" val="10970889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Chapter Titl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44133"/>
            <a:ext cx="7315200" cy="1856317"/>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n-lt"/>
                <a:cs typeface="Abadi MT Condensed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3192140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47496" y="4406900"/>
            <a:ext cx="7339304"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347496" y="2906713"/>
            <a:ext cx="733930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43546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Poi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add ENGAGING text</a:t>
            </a:r>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7" name="Picture Placeholder 6"/>
          <p:cNvSpPr>
            <a:spLocks noGrp="1"/>
          </p:cNvSpPr>
          <p:nvPr>
            <p:ph type="pic" sz="quarter" idx="13" hasCustomPrompt="1"/>
          </p:nvPr>
        </p:nvSpPr>
        <p:spPr>
          <a:xfrm>
            <a:off x="1277796" y="1487488"/>
            <a:ext cx="7409003" cy="4319587"/>
          </a:xfrm>
        </p:spPr>
        <p:txBody>
          <a:bodyPr>
            <a:normAutofit/>
          </a:bodyPr>
          <a:lstStyle>
            <a:lvl1pPr>
              <a:defRPr sz="2400" b="0" i="0" baseline="0">
                <a:latin typeface="BentonSans Book"/>
                <a:cs typeface="BentonSans Book"/>
              </a:defRPr>
            </a:lvl1pPr>
          </a:lstStyle>
          <a:p>
            <a:r>
              <a:rPr lang="en-US" dirty="0" smtClean="0"/>
              <a:t>Drag your dynamic photo here</a:t>
            </a:r>
            <a:endParaRPr lang="en-US" dirty="0"/>
          </a:p>
        </p:txBody>
      </p:sp>
    </p:spTree>
    <p:extLst>
      <p:ext uri="{BB962C8B-B14F-4D97-AF65-F5344CB8AC3E}">
        <p14:creationId xmlns:p14="http://schemas.microsoft.com/office/powerpoint/2010/main" val="149351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66605" y="274638"/>
            <a:ext cx="6820195" cy="108849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66605" y="1600200"/>
            <a:ext cx="31594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96378" y="1600200"/>
            <a:ext cx="34904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34946299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77796" y="1535113"/>
            <a:ext cx="3570092"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77796" y="2174875"/>
            <a:ext cx="35700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7285" y="1535113"/>
            <a:ext cx="3699516"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87284" y="2174875"/>
            <a:ext cx="36995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INDIANA UNIVERSITY–PURDUE UNIVERSITY INDIANAPOLIS</a:t>
            </a:r>
            <a:endParaRPr lang="en-US" dirty="0"/>
          </a:p>
        </p:txBody>
      </p:sp>
      <p:sp>
        <p:nvSpPr>
          <p:cNvPr id="9" name="Slide Number Placeholder 8"/>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5422310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Slid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70053" y="274638"/>
            <a:ext cx="7416747" cy="1071562"/>
          </a:xfrm>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1551376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5844" y="1559442"/>
            <a:ext cx="2249669" cy="45667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902058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7109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109314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Coll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dirty="0">
              <a:solidFill>
                <a:srgbClr val="66080F"/>
              </a:solidFill>
            </a:endParaRPr>
          </a:p>
        </p:txBody>
      </p:sp>
      <p:sp>
        <p:nvSpPr>
          <p:cNvPr id="8" name="Picture Placeholder 6"/>
          <p:cNvSpPr>
            <a:spLocks noGrp="1"/>
          </p:cNvSpPr>
          <p:nvPr>
            <p:ph type="pic" sz="quarter" idx="14" hasCustomPrompt="1"/>
          </p:nvPr>
        </p:nvSpPr>
        <p:spPr>
          <a:xfrm>
            <a:off x="1277797" y="1447800"/>
            <a:ext cx="5204124" cy="2091267"/>
          </a:xfrm>
        </p:spPr>
        <p:txBody>
          <a:bodyPr>
            <a:normAutofit/>
          </a:bodyPr>
          <a:lstStyle>
            <a:lvl1pPr marL="0" indent="0">
              <a:buNone/>
              <a:defRPr sz="1600" baseline="0"/>
            </a:lvl1pPr>
          </a:lstStyle>
          <a:p>
            <a:r>
              <a:rPr lang="en-US" dirty="0" smtClean="0"/>
              <a:t>Drag picture here</a:t>
            </a:r>
            <a:endParaRPr lang="en-US" dirty="0"/>
          </a:p>
        </p:txBody>
      </p:sp>
      <p:sp>
        <p:nvSpPr>
          <p:cNvPr id="9" name="Picture Placeholder 6"/>
          <p:cNvSpPr>
            <a:spLocks noGrp="1"/>
          </p:cNvSpPr>
          <p:nvPr>
            <p:ph type="pic" sz="quarter" idx="15" hasCustomPrompt="1"/>
          </p:nvPr>
        </p:nvSpPr>
        <p:spPr>
          <a:xfrm>
            <a:off x="6611361" y="1447800"/>
            <a:ext cx="2074333" cy="2780251"/>
          </a:xfrm>
        </p:spPr>
        <p:txBody>
          <a:bodyPr>
            <a:normAutofit/>
          </a:bodyPr>
          <a:lstStyle>
            <a:lvl1pPr marL="0" indent="0">
              <a:buNone/>
              <a:defRPr sz="1600" baseline="0"/>
            </a:lvl1pPr>
          </a:lstStyle>
          <a:p>
            <a:r>
              <a:rPr lang="en-US" dirty="0" smtClean="0"/>
              <a:t>Drag picture here</a:t>
            </a:r>
            <a:endParaRPr lang="en-US" dirty="0"/>
          </a:p>
        </p:txBody>
      </p:sp>
      <p:sp>
        <p:nvSpPr>
          <p:cNvPr id="12" name="Picture Placeholder 6"/>
          <p:cNvSpPr>
            <a:spLocks noGrp="1"/>
          </p:cNvSpPr>
          <p:nvPr>
            <p:ph type="pic" sz="quarter" idx="18" hasCustomPrompt="1"/>
          </p:nvPr>
        </p:nvSpPr>
        <p:spPr>
          <a:xfrm>
            <a:off x="1277796" y="3641942"/>
            <a:ext cx="1876103" cy="2260601"/>
          </a:xfrm>
        </p:spPr>
        <p:txBody>
          <a:bodyPr>
            <a:normAutofit/>
          </a:bodyPr>
          <a:lstStyle>
            <a:lvl1pPr marL="0" indent="0">
              <a:buNone/>
              <a:defRPr sz="1600" baseline="0"/>
            </a:lvl1pPr>
          </a:lstStyle>
          <a:p>
            <a:r>
              <a:rPr lang="en-US" dirty="0" smtClean="0"/>
              <a:t>Drag picture here</a:t>
            </a:r>
            <a:endParaRPr lang="en-US" dirty="0"/>
          </a:p>
        </p:txBody>
      </p:sp>
      <p:sp>
        <p:nvSpPr>
          <p:cNvPr id="13" name="Picture Placeholder 6"/>
          <p:cNvSpPr>
            <a:spLocks noGrp="1"/>
          </p:cNvSpPr>
          <p:nvPr>
            <p:ph type="pic" sz="quarter" idx="19" hasCustomPrompt="1"/>
          </p:nvPr>
        </p:nvSpPr>
        <p:spPr>
          <a:xfrm>
            <a:off x="3246409" y="4387009"/>
            <a:ext cx="5440391" cy="1515534"/>
          </a:xfrm>
        </p:spPr>
        <p:txBody>
          <a:bodyPr>
            <a:normAutofit/>
          </a:bodyPr>
          <a:lstStyle>
            <a:lvl1pPr marL="0" indent="0">
              <a:buNone/>
              <a:defRPr sz="1600" baseline="0"/>
            </a:lvl1pPr>
          </a:lstStyle>
          <a:p>
            <a:r>
              <a:rPr lang="en-US" dirty="0" smtClean="0"/>
              <a:t>Drag picture here</a:t>
            </a:r>
            <a:endParaRPr lang="en-US" dirty="0"/>
          </a:p>
        </p:txBody>
      </p:sp>
    </p:spTree>
    <p:extLst>
      <p:ext uri="{BB962C8B-B14F-4D97-AF65-F5344CB8AC3E}">
        <p14:creationId xmlns:p14="http://schemas.microsoft.com/office/powerpoint/2010/main" val="1344816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Chapter Titl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44133"/>
            <a:ext cx="7315200" cy="1856317"/>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n-lt"/>
                <a:cs typeface="Abadi MT Condensed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98209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47496" y="4406900"/>
            <a:ext cx="7339304"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347496" y="2906713"/>
            <a:ext cx="733930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INDIANA UNIVERSITY–PURDUE UNIVERSITY INDIANAPOLIS</a:t>
            </a:r>
            <a:endParaRPr lang="en-US" dirty="0"/>
          </a:p>
        </p:txBody>
      </p:sp>
      <p:sp>
        <p:nvSpPr>
          <p:cNvPr id="6" name="Slide Number Placeholder 5"/>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07147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66605" y="274638"/>
            <a:ext cx="6820195" cy="108849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866605" y="1600200"/>
            <a:ext cx="31594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96378" y="1600200"/>
            <a:ext cx="34904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r>
              <a:rPr lang="en-US" smtClean="0"/>
              <a:t>INDIANA UNIVERSITY–PURDUE UNIVERSITY INDIANAPOLIS</a:t>
            </a:r>
            <a:endParaRPr lang="en-US" dirty="0"/>
          </a:p>
        </p:txBody>
      </p:sp>
      <p:sp>
        <p:nvSpPr>
          <p:cNvPr id="7" name="Slide Number Placeholder 6"/>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12278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77796" y="1535113"/>
            <a:ext cx="3570092"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77796" y="2174875"/>
            <a:ext cx="35700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7285" y="1535113"/>
            <a:ext cx="3699516" cy="639762"/>
          </a:xfrm>
        </p:spPr>
        <p:txBody>
          <a:bodyPr anchor="b">
            <a:noAutofit/>
          </a:bodyPr>
          <a:lstStyle>
            <a:lvl1pPr marL="0" indent="0">
              <a:buNone/>
              <a:defRPr sz="2000" b="1">
                <a:latin typeface="Georgia"/>
                <a:cs typeface="Georgi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87284" y="2174875"/>
            <a:ext cx="36995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INDIANA UNIVERSITY–PURDUE UNIVERSITY INDIANAPOLIS</a:t>
            </a:r>
            <a:endParaRPr lang="en-US" dirty="0"/>
          </a:p>
        </p:txBody>
      </p:sp>
      <p:sp>
        <p:nvSpPr>
          <p:cNvPr id="9" name="Slide Number Placeholder 8"/>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266660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lid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70053" y="274638"/>
            <a:ext cx="7416747" cy="1071562"/>
          </a:xfrm>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a:t>
            </a:fld>
            <a:endParaRPr lang="en-US">
              <a:solidFill>
                <a:srgbClr val="66080F"/>
              </a:solidFill>
            </a:endParaRPr>
          </a:p>
        </p:txBody>
      </p:sp>
    </p:spTree>
    <p:extLst>
      <p:ext uri="{BB962C8B-B14F-4D97-AF65-F5344CB8AC3E}">
        <p14:creationId xmlns:p14="http://schemas.microsoft.com/office/powerpoint/2010/main" val="187268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rmAutofit/>
          </a:bodyPr>
          <a:lstStyle/>
          <a:p>
            <a:r>
              <a:rPr lang="en-US" dirty="0" smtClean="0"/>
              <a:t>Click to add ENGAGING text</a:t>
            </a:r>
            <a:endParaRPr lang="en-US" dirty="0"/>
          </a:p>
        </p:txBody>
      </p:sp>
      <p:sp>
        <p:nvSpPr>
          <p:cNvPr id="3" name="Text Placeholder 2"/>
          <p:cNvSpPr>
            <a:spLocks noGrp="1"/>
          </p:cNvSpPr>
          <p:nvPr>
            <p:ph type="body" idx="1"/>
          </p:nvPr>
        </p:nvSpPr>
        <p:spPr>
          <a:xfrm>
            <a:off x="1277798" y="1566334"/>
            <a:ext cx="7409002" cy="4275666"/>
          </a:xfrm>
          <a:prstGeom prst="rect">
            <a:avLst/>
          </a:prstGeom>
        </p:spPr>
        <p:txBody>
          <a:bodyPr vert="horz" lIns="91440" tIns="45720" rIns="91440" bIns="45720" rtlCol="0">
            <a:normAutofit/>
          </a:bodyPr>
          <a:lstStyle/>
          <a:p>
            <a:pPr lvl="0"/>
            <a:endParaRPr lang="en-US" dirty="0"/>
          </a:p>
        </p:txBody>
      </p:sp>
      <p:sp>
        <p:nvSpPr>
          <p:cNvPr id="5" name="Footer Placeholder 4"/>
          <p:cNvSpPr>
            <a:spLocks noGrp="1"/>
          </p:cNvSpPr>
          <p:nvPr>
            <p:ph type="ftr" sz="quarter" idx="3"/>
          </p:nvPr>
        </p:nvSpPr>
        <p:spPr>
          <a:xfrm>
            <a:off x="3693168" y="6297083"/>
            <a:ext cx="4080934" cy="365125"/>
          </a:xfrm>
          <a:prstGeom prst="rect">
            <a:avLst/>
          </a:prstGeom>
        </p:spPr>
        <p:txBody>
          <a:bodyPr vert="horz" lIns="91440" tIns="45720" rIns="91440" bIns="45720" rtlCol="0" anchor="ctr"/>
          <a:lstStyle>
            <a:lvl1pPr algn="r">
              <a:defRPr sz="1050" b="0" i="0" spc="260">
                <a:solidFill>
                  <a:srgbClr val="66080F"/>
                </a:solidFill>
                <a:latin typeface="BentonSans Medium"/>
                <a:cs typeface="BentonSans Medium"/>
              </a:defRPr>
            </a:lvl1pPr>
          </a:lstStyle>
          <a:p>
            <a:pPr defTabSz="457200"/>
            <a:r>
              <a:rPr lang="en-US" dirty="0" smtClean="0"/>
              <a:t>INDIANA UNIVERSITY–PURDUE UNIVERSITY INDIANAPOLIS</a:t>
            </a:r>
            <a:endParaRPr lang="en-US" dirty="0"/>
          </a:p>
        </p:txBody>
      </p:sp>
      <p:sp>
        <p:nvSpPr>
          <p:cNvPr id="6" name="Slide Number Placeholder 5"/>
          <p:cNvSpPr>
            <a:spLocks noGrp="1"/>
          </p:cNvSpPr>
          <p:nvPr>
            <p:ph type="sldNum" sz="quarter" idx="4"/>
          </p:nvPr>
        </p:nvSpPr>
        <p:spPr>
          <a:xfrm>
            <a:off x="7868138" y="6297083"/>
            <a:ext cx="818662" cy="365125"/>
          </a:xfrm>
          <a:prstGeom prst="rect">
            <a:avLst/>
          </a:prstGeom>
        </p:spPr>
        <p:txBody>
          <a:bodyPr vert="horz" lIns="91440" tIns="45720" rIns="91440" bIns="45720" rtlCol="0" anchor="ctr"/>
          <a:lstStyle>
            <a:lvl1pPr algn="r">
              <a:defRPr sz="1000" b="0" i="1">
                <a:solidFill>
                  <a:schemeClr val="tx2"/>
                </a:solidFill>
                <a:latin typeface="Arial"/>
              </a:defRPr>
            </a:lvl1pPr>
          </a:lstStyle>
          <a:p>
            <a:pPr defTabSz="457200"/>
            <a:fld id="{A2CEE53A-19EC-654D-82C1-D215F6FEFF18}" type="slidenum">
              <a:rPr lang="en-US" smtClean="0">
                <a:solidFill>
                  <a:srgbClr val="66080F"/>
                </a:solidFill>
              </a:rPr>
              <a:pPr defTabSz="457200"/>
              <a:t>‹#›</a:t>
            </a:fld>
            <a:endParaRPr lang="en-US" dirty="0">
              <a:solidFill>
                <a:srgbClr val="66080F"/>
              </a:solidFill>
            </a:endParaRPr>
          </a:p>
        </p:txBody>
      </p:sp>
      <p:sp>
        <p:nvSpPr>
          <p:cNvPr id="8" name="Text Placeholder 2"/>
          <p:cNvSpPr txBox="1">
            <a:spLocks/>
          </p:cNvSpPr>
          <p:nvPr/>
        </p:nvSpPr>
        <p:spPr>
          <a:xfrm>
            <a:off x="457200" y="1566334"/>
            <a:ext cx="4055533" cy="42756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solidFill>
                <a:srgbClr val="292929">
                  <a:lumMod val="75000"/>
                  <a:lumOff val="25000"/>
                </a:srgbClr>
              </a:solidFill>
            </a:endParaRPr>
          </a:p>
        </p:txBody>
      </p:sp>
    </p:spTree>
    <p:extLst>
      <p:ext uri="{BB962C8B-B14F-4D97-AF65-F5344CB8AC3E}">
        <p14:creationId xmlns:p14="http://schemas.microsoft.com/office/powerpoint/2010/main" val="156694411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dt="0"/>
  <p:txStyles>
    <p:titleStyle>
      <a:lvl1pPr algn="l" defTabSz="457200" rtl="0" eaLnBrk="1" latinLnBrk="0" hangingPunct="1">
        <a:spcBef>
          <a:spcPct val="0"/>
        </a:spcBef>
        <a:buNone/>
        <a:defRPr sz="3600" b="0" i="0" kern="1200">
          <a:solidFill>
            <a:schemeClr val="tx1"/>
          </a:solidFill>
          <a:latin typeface="BentonSans Bold"/>
          <a:ea typeface="+mj-ea"/>
          <a:cs typeface="BentonSans Bold"/>
        </a:defRPr>
      </a:lvl1pPr>
    </p:titleStyle>
    <p:bodyStyle>
      <a:lvl1pPr marL="0" indent="0" algn="l" defTabSz="457200" rtl="0" eaLnBrk="1" latinLnBrk="0" hangingPunct="1">
        <a:spcBef>
          <a:spcPct val="20000"/>
        </a:spcBef>
        <a:buFont typeface="Arial"/>
        <a:buNone/>
        <a:defRPr sz="3200" b="0" i="0" kern="1200">
          <a:solidFill>
            <a:schemeClr val="tx1"/>
          </a:solidFill>
          <a:latin typeface="BentonSans Book"/>
          <a:ea typeface="+mn-ea"/>
          <a:cs typeface="BentonSans Book"/>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BentonSans Regular"/>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BentonSans Regular"/>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730DC2-8BD2-4A5E-90D2-81475F6CAB1C}" type="datetimeFigureOut">
              <a:rPr lang="en-US" smtClean="0">
                <a:solidFill>
                  <a:prstClr val="black">
                    <a:tint val="75000"/>
                  </a:prstClr>
                </a:solidFill>
              </a:rPr>
              <a:pPr/>
              <a:t>1/17/2018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7D9EA-1920-46F4-A180-0F0411B3BAE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51504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rmAutofit/>
          </a:bodyPr>
          <a:lstStyle/>
          <a:p>
            <a:r>
              <a:rPr lang="en-US" dirty="0" smtClean="0"/>
              <a:t>Click to add ENGAGING text</a:t>
            </a:r>
            <a:endParaRPr lang="en-US" dirty="0"/>
          </a:p>
        </p:txBody>
      </p:sp>
      <p:sp>
        <p:nvSpPr>
          <p:cNvPr id="3" name="Text Placeholder 2"/>
          <p:cNvSpPr>
            <a:spLocks noGrp="1"/>
          </p:cNvSpPr>
          <p:nvPr>
            <p:ph type="body" idx="1"/>
          </p:nvPr>
        </p:nvSpPr>
        <p:spPr>
          <a:xfrm>
            <a:off x="1277798" y="1566334"/>
            <a:ext cx="7409002" cy="4275666"/>
          </a:xfrm>
          <a:prstGeom prst="rect">
            <a:avLst/>
          </a:prstGeom>
        </p:spPr>
        <p:txBody>
          <a:bodyPr vert="horz" lIns="91440" tIns="45720" rIns="91440" bIns="45720" rtlCol="0">
            <a:normAutofit/>
          </a:bodyPr>
          <a:lstStyle/>
          <a:p>
            <a:pPr lvl="0"/>
            <a:endParaRPr lang="en-US" dirty="0"/>
          </a:p>
        </p:txBody>
      </p:sp>
      <p:sp>
        <p:nvSpPr>
          <p:cNvPr id="5" name="Footer Placeholder 4"/>
          <p:cNvSpPr>
            <a:spLocks noGrp="1"/>
          </p:cNvSpPr>
          <p:nvPr>
            <p:ph type="ftr" sz="quarter" idx="3"/>
          </p:nvPr>
        </p:nvSpPr>
        <p:spPr>
          <a:xfrm>
            <a:off x="3693168" y="6297083"/>
            <a:ext cx="4080934" cy="365125"/>
          </a:xfrm>
          <a:prstGeom prst="rect">
            <a:avLst/>
          </a:prstGeom>
        </p:spPr>
        <p:txBody>
          <a:bodyPr vert="horz" lIns="91440" tIns="45720" rIns="91440" bIns="45720" rtlCol="0" anchor="ctr"/>
          <a:lstStyle>
            <a:lvl1pPr algn="r">
              <a:defRPr sz="1050" b="0" i="0" spc="260">
                <a:solidFill>
                  <a:srgbClr val="66080F"/>
                </a:solidFill>
                <a:latin typeface="BentonSans Medium"/>
                <a:cs typeface="BentonSans Medium"/>
              </a:defRPr>
            </a:lvl1pPr>
          </a:lstStyle>
          <a:p>
            <a:pPr defTabSz="457200"/>
            <a:r>
              <a:rPr lang="en-US" dirty="0" smtClean="0"/>
              <a:t>INDIANA UNIVERSITY–PURDUE UNIVERSITY INDIANAPOLIS</a:t>
            </a:r>
            <a:endParaRPr lang="en-US" dirty="0"/>
          </a:p>
        </p:txBody>
      </p:sp>
      <p:sp>
        <p:nvSpPr>
          <p:cNvPr id="6" name="Slide Number Placeholder 5"/>
          <p:cNvSpPr>
            <a:spLocks noGrp="1"/>
          </p:cNvSpPr>
          <p:nvPr>
            <p:ph type="sldNum" sz="quarter" idx="4"/>
          </p:nvPr>
        </p:nvSpPr>
        <p:spPr>
          <a:xfrm>
            <a:off x="7868138" y="6297083"/>
            <a:ext cx="818662" cy="365125"/>
          </a:xfrm>
          <a:prstGeom prst="rect">
            <a:avLst/>
          </a:prstGeom>
        </p:spPr>
        <p:txBody>
          <a:bodyPr vert="horz" lIns="91440" tIns="45720" rIns="91440" bIns="45720" rtlCol="0" anchor="ctr"/>
          <a:lstStyle>
            <a:lvl1pPr algn="r">
              <a:defRPr sz="1000" b="0" i="1">
                <a:solidFill>
                  <a:schemeClr val="tx2"/>
                </a:solidFill>
                <a:latin typeface="Arial"/>
              </a:defRPr>
            </a:lvl1pPr>
          </a:lstStyle>
          <a:p>
            <a:pPr defTabSz="457200"/>
            <a:fld id="{A2CEE53A-19EC-654D-82C1-D215F6FEFF18}" type="slidenum">
              <a:rPr lang="en-US" smtClean="0">
                <a:solidFill>
                  <a:srgbClr val="66080F"/>
                </a:solidFill>
              </a:rPr>
              <a:pPr defTabSz="457200"/>
              <a:t>‹#›</a:t>
            </a:fld>
            <a:endParaRPr lang="en-US" dirty="0">
              <a:solidFill>
                <a:srgbClr val="66080F"/>
              </a:solidFill>
            </a:endParaRPr>
          </a:p>
        </p:txBody>
      </p:sp>
      <p:sp>
        <p:nvSpPr>
          <p:cNvPr id="8" name="Text Placeholder 2"/>
          <p:cNvSpPr txBox="1">
            <a:spLocks/>
          </p:cNvSpPr>
          <p:nvPr/>
        </p:nvSpPr>
        <p:spPr>
          <a:xfrm>
            <a:off x="457200" y="1566334"/>
            <a:ext cx="4055533" cy="427566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dirty="0">
              <a:solidFill>
                <a:srgbClr val="292929">
                  <a:lumMod val="75000"/>
                  <a:lumOff val="25000"/>
                </a:srgbClr>
              </a:solidFill>
            </a:endParaRPr>
          </a:p>
        </p:txBody>
      </p:sp>
    </p:spTree>
    <p:extLst>
      <p:ext uri="{BB962C8B-B14F-4D97-AF65-F5344CB8AC3E}">
        <p14:creationId xmlns:p14="http://schemas.microsoft.com/office/powerpoint/2010/main" val="384654445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l" defTabSz="457200" rtl="0" eaLnBrk="1" latinLnBrk="0" hangingPunct="1">
        <a:spcBef>
          <a:spcPct val="0"/>
        </a:spcBef>
        <a:buNone/>
        <a:defRPr sz="3600" b="0" i="0" kern="1200">
          <a:solidFill>
            <a:schemeClr val="tx1"/>
          </a:solidFill>
          <a:latin typeface="BentonSans Bold"/>
          <a:ea typeface="+mj-ea"/>
          <a:cs typeface="BentonSans Bold"/>
        </a:defRPr>
      </a:lvl1pPr>
    </p:titleStyle>
    <p:bodyStyle>
      <a:lvl1pPr marL="0" indent="0" algn="l" defTabSz="457200" rtl="0" eaLnBrk="1" latinLnBrk="0" hangingPunct="1">
        <a:spcBef>
          <a:spcPct val="20000"/>
        </a:spcBef>
        <a:buFont typeface="Arial"/>
        <a:buNone/>
        <a:defRPr sz="3200" b="0" i="0" kern="1200">
          <a:solidFill>
            <a:schemeClr val="tx1"/>
          </a:solidFill>
          <a:latin typeface="BentonSans Book"/>
          <a:ea typeface="+mn-ea"/>
          <a:cs typeface="BentonSans Book"/>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BentonSans Regular"/>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BentonSans Regular"/>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sgrove@iupui.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emward@iupui.edu" TargetMode="External"/><Relationship Id="rId4" Type="http://schemas.openxmlformats.org/officeDocument/2006/relationships/hyperlink" Target="mailto:smpscrib@iupui.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a:xfrm>
            <a:off x="2973232" y="519600"/>
            <a:ext cx="6170768" cy="1089648"/>
          </a:xfrm>
        </p:spPr>
        <p:txBody>
          <a:bodyPr>
            <a:noAutofit/>
          </a:bodyPr>
          <a:lstStyle/>
          <a:p>
            <a:pPr marL="0" indent="0" algn="ctr">
              <a:spcBef>
                <a:spcPts val="0"/>
              </a:spcBef>
              <a:buNone/>
            </a:pPr>
            <a:r>
              <a:rPr lang="en-US" b="1" dirty="0" smtClean="0">
                <a:latin typeface="BentonSansExtraComp Medium" panose="02000606040000020004" pitchFamily="50" charset="0"/>
                <a:ea typeface="Calibri" panose="020F0502020204030204" pitchFamily="34" charset="0"/>
                <a:cs typeface="Times New Roman" panose="02020603050405020304" pitchFamily="18" charset="0"/>
              </a:rPr>
              <a:t>How a Faculty Mentoring Program Has Enhanced Professional Advancement and Research Productivity</a:t>
            </a:r>
            <a:endParaRPr lang="en-US" b="1" dirty="0">
              <a:solidFill>
                <a:schemeClr val="tx2"/>
              </a:solidFill>
              <a:latin typeface="BentonSansExtraComp Medium" panose="02000606040000020004" pitchFamily="50" charset="0"/>
              <a:cs typeface="BentonSansCond Light"/>
            </a:endParaRPr>
          </a:p>
        </p:txBody>
      </p:sp>
      <p:sp>
        <p:nvSpPr>
          <p:cNvPr id="11" name="Text Placeholder 2"/>
          <p:cNvSpPr txBox="1">
            <a:spLocks/>
          </p:cNvSpPr>
          <p:nvPr/>
        </p:nvSpPr>
        <p:spPr>
          <a:xfrm>
            <a:off x="0" y="2401445"/>
            <a:ext cx="2725271" cy="108964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3200" b="0" i="0" kern="1200">
                <a:solidFill>
                  <a:srgbClr val="800000"/>
                </a:solidFill>
                <a:latin typeface="BentonSans Book"/>
                <a:ea typeface="+mn-ea"/>
                <a:cs typeface="BentonSans Book"/>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BentonSans Regular"/>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BentonSans Regular"/>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BentonSans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1800" dirty="0" smtClean="0">
                <a:solidFill>
                  <a:prstClr val="white">
                    <a:lumMod val="95000"/>
                  </a:prstClr>
                </a:solidFill>
                <a:latin typeface="BentonSansCond Light"/>
                <a:cs typeface="BentonSansCond Light"/>
              </a:rPr>
              <a:t>Kathleen Grove</a:t>
            </a:r>
          </a:p>
          <a:p>
            <a:pPr algn="ctr"/>
            <a:r>
              <a:rPr lang="en-US" sz="1800" dirty="0" smtClean="0">
                <a:solidFill>
                  <a:prstClr val="white">
                    <a:lumMod val="95000"/>
                  </a:prstClr>
                </a:solidFill>
                <a:latin typeface="BentonSansCond Light"/>
                <a:cs typeface="BentonSansCond Light"/>
              </a:rPr>
              <a:t>Director,</a:t>
            </a:r>
          </a:p>
          <a:p>
            <a:pPr algn="ctr"/>
            <a:r>
              <a:rPr lang="en-US" sz="1800" dirty="0" smtClean="0">
                <a:solidFill>
                  <a:prstClr val="white">
                    <a:lumMod val="95000"/>
                  </a:prstClr>
                </a:solidFill>
                <a:latin typeface="BentonSansCond Light"/>
                <a:cs typeface="BentonSansCond Light"/>
              </a:rPr>
              <a:t>Office for Women</a:t>
            </a:r>
            <a:endParaRPr lang="en-US" sz="1800" dirty="0">
              <a:solidFill>
                <a:prstClr val="white">
                  <a:lumMod val="95000"/>
                </a:prstClr>
              </a:solidFill>
              <a:latin typeface="BentonSansCond Light"/>
              <a:cs typeface="BentonSansCond Light"/>
            </a:endParaRPr>
          </a:p>
          <a:p>
            <a:pPr algn="ctr"/>
            <a:endParaRPr lang="en-US" sz="1800" dirty="0" smtClean="0">
              <a:solidFill>
                <a:prstClr val="white">
                  <a:lumMod val="95000"/>
                </a:prstClr>
              </a:solidFill>
              <a:latin typeface="BentonSansCond Light"/>
              <a:cs typeface="BentonSansCond Light"/>
            </a:endParaRPr>
          </a:p>
          <a:p>
            <a:pPr algn="ctr"/>
            <a:r>
              <a:rPr lang="en-US" sz="1800" dirty="0" smtClean="0">
                <a:solidFill>
                  <a:prstClr val="white">
                    <a:lumMod val="95000"/>
                  </a:prstClr>
                </a:solidFill>
                <a:latin typeface="BentonSansCond Light"/>
                <a:cs typeface="BentonSansCond Light"/>
              </a:rPr>
              <a:t>Samantha Paredes</a:t>
            </a:r>
          </a:p>
          <a:p>
            <a:pPr algn="ctr"/>
            <a:r>
              <a:rPr lang="en-US" sz="1800" dirty="0" smtClean="0">
                <a:solidFill>
                  <a:prstClr val="white">
                    <a:lumMod val="95000"/>
                  </a:prstClr>
                </a:solidFill>
                <a:latin typeface="BentonSansCond Light"/>
                <a:cs typeface="BentonSansCond Light"/>
              </a:rPr>
              <a:t>Scribner</a:t>
            </a:r>
          </a:p>
          <a:p>
            <a:pPr algn="ctr"/>
            <a:r>
              <a:rPr lang="en-US" sz="1800" dirty="0" smtClean="0">
                <a:solidFill>
                  <a:prstClr val="white">
                    <a:lumMod val="95000"/>
                  </a:prstClr>
                </a:solidFill>
                <a:latin typeface="BentonSansCond Light"/>
                <a:cs typeface="BentonSansCond Light"/>
              </a:rPr>
              <a:t>Director, Center for Urban Multicultural Education</a:t>
            </a:r>
          </a:p>
          <a:p>
            <a:pPr algn="ctr"/>
            <a:endParaRPr lang="en-US" sz="2000" dirty="0" smtClean="0">
              <a:solidFill>
                <a:prstClr val="white">
                  <a:lumMod val="95000"/>
                </a:prstClr>
              </a:solidFill>
              <a:latin typeface="BentonSansCond Light"/>
              <a:cs typeface="BentonSansCond Light"/>
            </a:endParaRPr>
          </a:p>
          <a:p>
            <a:pPr algn="ctr"/>
            <a:r>
              <a:rPr lang="en-US" sz="1800" dirty="0">
                <a:solidFill>
                  <a:prstClr val="white">
                    <a:lumMod val="95000"/>
                  </a:prstClr>
                </a:solidFill>
                <a:latin typeface="BentonSansCond Light"/>
                <a:cs typeface="BentonSansCond Light"/>
              </a:rPr>
              <a:t>Etta Ward</a:t>
            </a:r>
          </a:p>
          <a:p>
            <a:pPr algn="ctr"/>
            <a:r>
              <a:rPr lang="en-US" sz="1800" dirty="0">
                <a:solidFill>
                  <a:prstClr val="white">
                    <a:lumMod val="95000"/>
                  </a:prstClr>
                </a:solidFill>
                <a:latin typeface="BentonSansCond Light"/>
                <a:cs typeface="BentonSansCond Light"/>
              </a:rPr>
              <a:t>Assistant Vice Chancellor</a:t>
            </a:r>
          </a:p>
          <a:p>
            <a:pPr algn="ctr"/>
            <a:r>
              <a:rPr lang="en-US" sz="1800" dirty="0">
                <a:solidFill>
                  <a:prstClr val="white">
                    <a:lumMod val="95000"/>
                  </a:prstClr>
                </a:solidFill>
                <a:latin typeface="BentonSansCond Light"/>
                <a:cs typeface="BentonSansCond Light"/>
              </a:rPr>
              <a:t>For Research Development</a:t>
            </a:r>
          </a:p>
          <a:p>
            <a:pPr algn="ctr"/>
            <a:endParaRPr lang="en-US" sz="2000" dirty="0" smtClean="0">
              <a:solidFill>
                <a:prstClr val="white">
                  <a:lumMod val="95000"/>
                </a:prstClr>
              </a:solidFill>
              <a:latin typeface="BentonSansCond Light"/>
              <a:cs typeface="BentonSansCond Light"/>
            </a:endParaRPr>
          </a:p>
        </p:txBody>
      </p:sp>
      <p:pic>
        <p:nvPicPr>
          <p:cNvPr id="1026" name="Picture 12" descr="image001"/>
          <p:cNvPicPr>
            <a:picLocks noChangeAspect="1" noChangeArrowheads="1"/>
          </p:cNvPicPr>
          <p:nvPr/>
        </p:nvPicPr>
        <p:blipFill rotWithShape="1">
          <a:blip r:embed="rId3">
            <a:extLst>
              <a:ext uri="{28A0092B-C50C-407E-A947-70E740481C1C}">
                <a14:useLocalDpi xmlns:a14="http://schemas.microsoft.com/office/drawing/2010/main" val="0"/>
              </a:ext>
            </a:extLst>
          </a:blip>
          <a:srcRect b="3577"/>
          <a:stretch/>
        </p:blipFill>
        <p:spPr bwMode="auto">
          <a:xfrm>
            <a:off x="3493476" y="4678483"/>
            <a:ext cx="2693315" cy="185850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7" name="Picture 1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8708" y="3384964"/>
            <a:ext cx="2237834" cy="22378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028" name="Picture 6" descr="image00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3477" y="2594593"/>
            <a:ext cx="2693315" cy="179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137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082751025"/>
              </p:ext>
            </p:extLst>
          </p:nvPr>
        </p:nvGraphicFramePr>
        <p:xfrm>
          <a:off x="1147482" y="1484694"/>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r>
              <a:rPr lang="en-US" sz="3200" dirty="0" smtClean="0">
                <a:solidFill>
                  <a:srgbClr val="292929"/>
                </a:solidFill>
                <a:latin typeface="BentonSansCond Black" panose="02000606050000020004" pitchFamily="50" charset="0"/>
                <a:cs typeface="BentonSansCond Light"/>
              </a:rPr>
              <a:t>EMPOWER </a:t>
            </a:r>
            <a:br>
              <a:rPr lang="en-US" sz="3200" dirty="0" smtClean="0">
                <a:solidFill>
                  <a:srgbClr val="292929"/>
                </a:solidFill>
                <a:latin typeface="BentonSansCond Black" panose="02000606050000020004" pitchFamily="50" charset="0"/>
                <a:cs typeface="BentonSansCond Light"/>
              </a:rPr>
            </a:br>
            <a:r>
              <a:rPr lang="en-US" sz="3200" dirty="0" smtClean="0">
                <a:solidFill>
                  <a:srgbClr val="292929"/>
                </a:solidFill>
                <a:latin typeface="BentonSansCond Black" panose="02000606050000020004" pitchFamily="50" charset="0"/>
                <a:cs typeface="BentonSansCond Light"/>
              </a:rPr>
              <a:t>Stats and </a:t>
            </a:r>
            <a:r>
              <a:rPr lang="en-US" sz="2800" dirty="0" smtClean="0">
                <a:solidFill>
                  <a:srgbClr val="292929"/>
                </a:solidFill>
                <a:latin typeface="BentonSansCond Book" panose="02000606040000020004" pitchFamily="50" charset="0"/>
                <a:cs typeface="BentonSansCond Light"/>
              </a:rPr>
              <a:t>Outcomes </a:t>
            </a:r>
            <a:endParaRPr lang="en-US" sz="2800" dirty="0">
              <a:solidFill>
                <a:srgbClr val="292929"/>
              </a:solidFill>
              <a:latin typeface="BentonSansCond Book" panose="02000606040000020004" pitchFamily="50" charset="0"/>
              <a:cs typeface="BentonSansCond Light"/>
            </a:endParaRPr>
          </a:p>
        </p:txBody>
      </p:sp>
      <p:sp>
        <p:nvSpPr>
          <p:cNvPr id="5" name="Footer Placeholder 3"/>
          <p:cNvSpPr>
            <a:spLocks noGrp="1"/>
          </p:cNvSpPr>
          <p:nvPr>
            <p:ph type="ftr" sz="quarter" idx="11"/>
          </p:nvPr>
        </p:nvSpPr>
        <p:spPr>
          <a:xfrm>
            <a:off x="4605866" y="6415282"/>
            <a:ext cx="4080934" cy="365125"/>
          </a:xfrm>
        </p:spPr>
        <p:txBody>
          <a:bodyPr/>
          <a:lstStyle/>
          <a:p>
            <a:r>
              <a:rPr lang="en-US" dirty="0" smtClean="0"/>
              <a:t>INDIANA UNIVERSITY–PURDUE UNIVERSITY INDIANAPOLIS</a:t>
            </a:r>
            <a:endParaRPr lang="en-US" dirty="0"/>
          </a:p>
        </p:txBody>
      </p:sp>
    </p:spTree>
    <p:extLst>
      <p:ext uri="{BB962C8B-B14F-4D97-AF65-F5344CB8AC3E}">
        <p14:creationId xmlns:p14="http://schemas.microsoft.com/office/powerpoint/2010/main" val="1710736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p:txBody>
          <a:bodyPr/>
          <a:lstStyle/>
          <a:p>
            <a:endParaRPr lang="en-US" dirty="0" smtClean="0"/>
          </a:p>
          <a:p>
            <a:r>
              <a:rPr lang="en-US" b="1" dirty="0"/>
              <a:t>"</a:t>
            </a:r>
            <a:r>
              <a:rPr lang="en-US" b="1" dirty="0" smtClean="0"/>
              <a:t>Intersections" </a:t>
            </a:r>
            <a:endParaRPr lang="en-US" b="1" dirty="0"/>
          </a:p>
          <a:p>
            <a:endParaRPr lang="en-US" dirty="0"/>
          </a:p>
          <a:p>
            <a:endParaRPr lang="en-US" dirty="0" smtClean="0"/>
          </a:p>
          <a:p>
            <a:r>
              <a:rPr lang="en-US" dirty="0" smtClean="0"/>
              <a:t>Anila Quayyum Agha,</a:t>
            </a:r>
          </a:p>
          <a:p>
            <a:r>
              <a:rPr lang="en-US" i="1" dirty="0"/>
              <a:t>Associate Professor of Drawing and Foundation Studies</a:t>
            </a:r>
            <a:endParaRPr lang="en-US" dirty="0" smtClean="0"/>
          </a:p>
          <a:p>
            <a:r>
              <a:rPr lang="en-US" dirty="0"/>
              <a:t>Herron School of Art and </a:t>
            </a:r>
            <a:r>
              <a:rPr lang="en-US" dirty="0" smtClean="0"/>
              <a:t>Design, IUPUI</a:t>
            </a:r>
          </a:p>
          <a:p>
            <a:endParaRPr lang="en-US" dirty="0"/>
          </a:p>
          <a:p>
            <a:endParaRPr lang="en-US" dirty="0"/>
          </a:p>
          <a:p>
            <a:r>
              <a:rPr lang="en-US" dirty="0" smtClean="0"/>
              <a:t>Artprize</a:t>
            </a:r>
            <a:r>
              <a:rPr lang="en-US" dirty="0"/>
              <a:t> 2014 - Public Vote Grand </a:t>
            </a:r>
            <a:r>
              <a:rPr lang="en-US" dirty="0" smtClean="0"/>
              <a:t>Prize and </a:t>
            </a:r>
            <a:r>
              <a:rPr lang="en-US" dirty="0"/>
              <a:t>tied for Juried Grand Prize</a:t>
            </a:r>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11</a:t>
            </a:fld>
            <a:endParaRPr lang="en-US">
              <a:solidFill>
                <a:srgbClr val="66080F"/>
              </a:solidFill>
            </a:endParaRPr>
          </a:p>
        </p:txBody>
      </p:sp>
      <p:pic>
        <p:nvPicPr>
          <p:cNvPr id="2050" name="Picture 2" descr="&quot;Intersections,&quot;  at Herron by Anila Quayyum Agh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51325" y="386556"/>
            <a:ext cx="3759200" cy="562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252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Evaluation Methodology</a:t>
            </a:r>
            <a:endParaRPr lang="en-US" dirty="0"/>
          </a:p>
        </p:txBody>
      </p:sp>
      <p:sp>
        <p:nvSpPr>
          <p:cNvPr id="7" name="Content Placeholder 6"/>
          <p:cNvSpPr>
            <a:spLocks noGrp="1"/>
          </p:cNvSpPr>
          <p:nvPr>
            <p:ph idx="1"/>
          </p:nvPr>
        </p:nvSpPr>
        <p:spPr/>
        <p:txBody>
          <a:bodyPr>
            <a:normAutofit fontScale="92500" lnSpcReduction="20000"/>
          </a:bodyPr>
          <a:lstStyle/>
          <a:p>
            <a:pPr lvl="0"/>
            <a:r>
              <a:rPr lang="en-US" dirty="0"/>
              <a:t>Mixed Methods</a:t>
            </a:r>
            <a:endParaRPr lang="en-US" sz="2800" dirty="0"/>
          </a:p>
          <a:p>
            <a:pPr lvl="0"/>
            <a:r>
              <a:rPr lang="en-US" dirty="0"/>
              <a:t>Measures</a:t>
            </a:r>
            <a:endParaRPr lang="en-US" sz="2800" dirty="0"/>
          </a:p>
          <a:p>
            <a:pPr lvl="1"/>
            <a:r>
              <a:rPr lang="en-US" dirty="0"/>
              <a:t>Individual semi-structured interviews with mentees</a:t>
            </a:r>
            <a:endParaRPr lang="en-US" sz="2400" dirty="0"/>
          </a:p>
          <a:p>
            <a:pPr lvl="1"/>
            <a:r>
              <a:rPr lang="en-US" dirty="0"/>
              <a:t>Semi-structured focus groups with mentors</a:t>
            </a:r>
            <a:endParaRPr lang="en-US" sz="2400" dirty="0"/>
          </a:p>
          <a:p>
            <a:pPr lvl="1"/>
            <a:r>
              <a:rPr lang="en-US" dirty="0"/>
              <a:t>Survey – Likert-scale and open-ended items</a:t>
            </a:r>
            <a:endParaRPr lang="en-US" sz="2400" dirty="0"/>
          </a:p>
          <a:p>
            <a:pPr lvl="0"/>
            <a:r>
              <a:rPr lang="en-US" dirty="0"/>
              <a:t>Analysis</a:t>
            </a:r>
            <a:endParaRPr lang="en-US" sz="2800" dirty="0"/>
          </a:p>
          <a:p>
            <a:pPr lvl="1"/>
            <a:r>
              <a:rPr lang="en-US" dirty="0"/>
              <a:t>Descriptive statistics, constant comparative method (Glaser &amp; Strauss, 1967; Lincoln &amp; </a:t>
            </a:r>
            <a:r>
              <a:rPr lang="en-US" dirty="0" err="1"/>
              <a:t>Guba</a:t>
            </a:r>
            <a:r>
              <a:rPr lang="en-US" dirty="0"/>
              <a:t>, 1985)</a:t>
            </a:r>
            <a:endParaRPr lang="en-US" sz="2400" dirty="0"/>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12</a:t>
            </a:fld>
            <a:endParaRPr lang="en-US">
              <a:solidFill>
                <a:srgbClr val="66080F"/>
              </a:solidFill>
            </a:endParaRPr>
          </a:p>
        </p:txBody>
      </p:sp>
    </p:spTree>
    <p:extLst>
      <p:ext uri="{BB962C8B-B14F-4D97-AF65-F5344CB8AC3E}">
        <p14:creationId xmlns:p14="http://schemas.microsoft.com/office/powerpoint/2010/main" val="3219301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a:t>5 cohorts (2011-2012 through 2015-2016)</a:t>
            </a:r>
            <a:endParaRPr lang="en-US" dirty="0"/>
          </a:p>
          <a:p>
            <a:pPr marL="457200" lvl="1" indent="0">
              <a:buNone/>
            </a:pPr>
            <a:r>
              <a:rPr lang="en-US" dirty="0"/>
              <a:t>2011-2012: 11</a:t>
            </a:r>
          </a:p>
          <a:p>
            <a:pPr marL="457200" lvl="1" indent="0">
              <a:buNone/>
            </a:pPr>
            <a:r>
              <a:rPr lang="en-US" dirty="0"/>
              <a:t>2012-2013: 11</a:t>
            </a:r>
          </a:p>
          <a:p>
            <a:pPr marL="457200" lvl="1" indent="0">
              <a:buNone/>
            </a:pPr>
            <a:r>
              <a:rPr lang="en-US" dirty="0"/>
              <a:t>2013-2014: 8</a:t>
            </a:r>
          </a:p>
          <a:p>
            <a:pPr marL="457200" lvl="1" indent="0">
              <a:buNone/>
            </a:pPr>
            <a:r>
              <a:rPr lang="en-US" dirty="0"/>
              <a:t>2014-2015: 9</a:t>
            </a:r>
          </a:p>
          <a:p>
            <a:pPr marL="457200" lvl="1" indent="0">
              <a:buNone/>
            </a:pPr>
            <a:r>
              <a:rPr lang="en-US" dirty="0"/>
              <a:t>2015-2016: 8</a:t>
            </a:r>
          </a:p>
          <a:p>
            <a:r>
              <a:rPr lang="en-US" dirty="0"/>
              <a:t>44 respondents for survey </a:t>
            </a:r>
          </a:p>
          <a:p>
            <a:endParaRPr lang="en-US" dirty="0"/>
          </a:p>
          <a:p>
            <a:r>
              <a:rPr lang="en-US" b="1" i="1" dirty="0" smtClean="0"/>
              <a:t>Gender</a:t>
            </a:r>
            <a:r>
              <a:rPr lang="en-US" b="1" i="1" dirty="0"/>
              <a:t>: </a:t>
            </a:r>
            <a:endParaRPr lang="en-US" dirty="0"/>
          </a:p>
          <a:p>
            <a:r>
              <a:rPr lang="en-US" dirty="0"/>
              <a:t>Total: 15 (34.9%) male; 28 (65.1%) female</a:t>
            </a:r>
          </a:p>
          <a:p>
            <a:r>
              <a:rPr lang="en-US" dirty="0"/>
              <a:t>Mentors: 12 male (54.5%); 10 female (45.5%)</a:t>
            </a:r>
          </a:p>
          <a:p>
            <a:r>
              <a:rPr lang="en-US" dirty="0"/>
              <a:t>Mentees: 5 male (20.0%); 20 female (80.0%)</a:t>
            </a:r>
          </a:p>
          <a:p>
            <a:endParaRPr lang="en-US" dirty="0"/>
          </a:p>
          <a:p>
            <a:r>
              <a:rPr lang="en-US" b="1" i="1" dirty="0" smtClean="0"/>
              <a:t>Race</a:t>
            </a:r>
            <a:endParaRPr lang="en-US" dirty="0"/>
          </a:p>
          <a:p>
            <a:r>
              <a:rPr lang="en-US" dirty="0"/>
              <a:t>Total: 30 white (66.7%); 5 African American/Black (11.1%); 6 Asian (13.3%); 3 (6.7%) Hispanic or Latino; 1 Other (2.2%)</a:t>
            </a:r>
          </a:p>
          <a:p>
            <a:r>
              <a:rPr lang="en-US" dirty="0"/>
              <a:t>Mentors: 18 (85.7%) white; 3 (14.3%) Hispanic or Latino</a:t>
            </a:r>
          </a:p>
          <a:p>
            <a:r>
              <a:rPr lang="en-US" dirty="0"/>
              <a:t>Mentees: 12 (50.0%) white; 5 (20.8%) African American/Black; 6 (25.0%) Asian; 1 (4.2%) Other</a:t>
            </a:r>
          </a:p>
          <a:p>
            <a:r>
              <a:rPr lang="en-US" dirty="0"/>
              <a:t> </a:t>
            </a:r>
          </a:p>
          <a:p>
            <a:r>
              <a:rPr lang="en-US" dirty="0"/>
              <a:t>6 mentee interviews completed</a:t>
            </a:r>
          </a:p>
          <a:p>
            <a:r>
              <a:rPr lang="en-US" dirty="0"/>
              <a:t>2 mentor focus </a:t>
            </a:r>
            <a:r>
              <a:rPr lang="en-US" dirty="0" smtClean="0"/>
              <a:t>groups</a:t>
            </a:r>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13</a:t>
            </a:fld>
            <a:endParaRPr lang="en-US">
              <a:solidFill>
                <a:srgbClr val="66080F"/>
              </a:solidFill>
            </a:endParaRPr>
          </a:p>
        </p:txBody>
      </p:sp>
    </p:spTree>
    <p:extLst>
      <p:ext uri="{BB962C8B-B14F-4D97-AF65-F5344CB8AC3E}">
        <p14:creationId xmlns:p14="http://schemas.microsoft.com/office/powerpoint/2010/main" val="329808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Participant Relationship</a:t>
            </a:r>
            <a:endParaRPr lang="en-US" dirty="0"/>
          </a:p>
        </p:txBody>
      </p:sp>
      <p:sp>
        <p:nvSpPr>
          <p:cNvPr id="3" name="Content Placeholder 2"/>
          <p:cNvSpPr>
            <a:spLocks noGrp="1"/>
          </p:cNvSpPr>
          <p:nvPr>
            <p:ph idx="1"/>
          </p:nvPr>
        </p:nvSpPr>
        <p:spPr/>
        <p:txBody>
          <a:bodyPr>
            <a:normAutofit lnSpcReduction="10000"/>
          </a:bodyPr>
          <a:lstStyle/>
          <a:p>
            <a:pPr marL="457200" lvl="0" indent="-457200">
              <a:buFont typeface="Arial" panose="020B0604020202020204" pitchFamily="34" charset="0"/>
              <a:buChar char="•"/>
            </a:pPr>
            <a:r>
              <a:rPr lang="en-US" dirty="0"/>
              <a:t>61.7% of participants self-selected their mentor/mentee while 38% were selected for the participant</a:t>
            </a:r>
          </a:p>
          <a:p>
            <a:pPr marL="457200" lvl="0" indent="-457200">
              <a:buFont typeface="Arial" panose="020B0604020202020204" pitchFamily="34" charset="0"/>
              <a:buChar char="•"/>
            </a:pPr>
            <a:r>
              <a:rPr lang="en-US" dirty="0"/>
              <a:t>83.0% of participants still have a current professional relationship with their mentor/mentee</a:t>
            </a:r>
          </a:p>
          <a:p>
            <a:pPr marL="457200" lvl="0" indent="-457200">
              <a:buFont typeface="Arial" panose="020B0604020202020204" pitchFamily="34" charset="0"/>
              <a:buChar char="•"/>
            </a:pPr>
            <a:r>
              <a:rPr lang="en-US" dirty="0"/>
              <a:t>56.5% of participants had a mentee/mentor from their school/department</a:t>
            </a:r>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14</a:t>
            </a:fld>
            <a:endParaRPr lang="en-US">
              <a:solidFill>
                <a:srgbClr val="66080F"/>
              </a:solidFill>
            </a:endParaRPr>
          </a:p>
        </p:txBody>
      </p:sp>
    </p:spTree>
    <p:extLst>
      <p:ext uri="{BB962C8B-B14F-4D97-AF65-F5344CB8AC3E}">
        <p14:creationId xmlns:p14="http://schemas.microsoft.com/office/powerpoint/2010/main" val="2133837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Highest Rated Survey Items</a:t>
            </a:r>
            <a:endParaRPr lang="en-US" dirty="0"/>
          </a:p>
        </p:txBody>
      </p:sp>
      <p:sp>
        <p:nvSpPr>
          <p:cNvPr id="3" name="Content Placeholder 2"/>
          <p:cNvSpPr>
            <a:spLocks noGrp="1"/>
          </p:cNvSpPr>
          <p:nvPr>
            <p:ph idx="1"/>
          </p:nvPr>
        </p:nvSpPr>
        <p:spPr/>
        <p:txBody>
          <a:bodyPr>
            <a:normAutofit fontScale="62500" lnSpcReduction="20000"/>
          </a:bodyPr>
          <a:lstStyle/>
          <a:p>
            <a:pPr algn="ctr"/>
            <a:r>
              <a:rPr lang="en-US" b="1" i="1" dirty="0" smtClean="0"/>
              <a:t>(5 point Likert Scale)</a:t>
            </a:r>
          </a:p>
          <a:p>
            <a:r>
              <a:rPr lang="en-US" b="1" i="1" dirty="0"/>
              <a:t> </a:t>
            </a:r>
            <a:endParaRPr lang="en-US" dirty="0"/>
          </a:p>
          <a:p>
            <a:r>
              <a:rPr lang="en-US" b="1" i="1" dirty="0"/>
              <a:t>Mentors</a:t>
            </a:r>
            <a:endParaRPr lang="en-US" dirty="0"/>
          </a:p>
          <a:p>
            <a:pPr marL="457200" indent="-457200">
              <a:buFont typeface="Arial" panose="020B0604020202020204" pitchFamily="34" charset="0"/>
              <a:buChar char="•"/>
            </a:pPr>
            <a:r>
              <a:rPr lang="en-US" dirty="0"/>
              <a:t>“My mentee received my support, input, and feedback positively.” </a:t>
            </a:r>
            <a:r>
              <a:rPr lang="en-US" i="1" dirty="0"/>
              <a:t>M</a:t>
            </a:r>
            <a:r>
              <a:rPr lang="en-US" dirty="0"/>
              <a:t> = 4.91 </a:t>
            </a:r>
            <a:endParaRPr lang="en-US" dirty="0" smtClean="0"/>
          </a:p>
          <a:p>
            <a:pPr marL="457200" indent="-457200">
              <a:buFont typeface="Arial" panose="020B0604020202020204" pitchFamily="34" charset="0"/>
              <a:buChar char="•"/>
            </a:pPr>
            <a:r>
              <a:rPr lang="en-US" dirty="0" smtClean="0"/>
              <a:t>“</a:t>
            </a:r>
            <a:r>
              <a:rPr lang="en-US" dirty="0"/>
              <a:t>I was able to provide my mentee with constructive feedback” M = 4.82</a:t>
            </a:r>
          </a:p>
          <a:p>
            <a:pPr marL="457200" indent="-457200">
              <a:buFont typeface="Arial" panose="020B0604020202020204" pitchFamily="34" charset="0"/>
              <a:buChar char="•"/>
            </a:pPr>
            <a:r>
              <a:rPr lang="en-US" dirty="0"/>
              <a:t>“I was able to meet with my mentee on a consistent basis” M = 4.77</a:t>
            </a:r>
          </a:p>
          <a:p>
            <a:r>
              <a:rPr lang="en-US" b="1" i="1" dirty="0"/>
              <a:t>Mentees</a:t>
            </a:r>
            <a:endParaRPr lang="en-US" dirty="0"/>
          </a:p>
          <a:p>
            <a:pPr marL="457200" indent="-457200">
              <a:buFont typeface="Arial" panose="020B0604020202020204" pitchFamily="34" charset="0"/>
              <a:buChar char="•"/>
            </a:pPr>
            <a:r>
              <a:rPr lang="en-US" dirty="0"/>
              <a:t>“I would recommend the EMPOWER Program to colleagues based on my experiences” M = 4.67</a:t>
            </a:r>
          </a:p>
          <a:p>
            <a:pPr marL="457200" indent="-457200">
              <a:buFont typeface="Arial" panose="020B0604020202020204" pitchFamily="34" charset="0"/>
              <a:buChar char="•"/>
            </a:pPr>
            <a:r>
              <a:rPr lang="en-US" dirty="0"/>
              <a:t>“As a new faculty member, this program helped me feel welcomed and/or acclimated to the campus” M = 4.50</a:t>
            </a:r>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15</a:t>
            </a:fld>
            <a:endParaRPr lang="en-US">
              <a:solidFill>
                <a:srgbClr val="66080F"/>
              </a:solidFill>
            </a:endParaRPr>
          </a:p>
        </p:txBody>
      </p:sp>
    </p:spTree>
    <p:extLst>
      <p:ext uri="{BB962C8B-B14F-4D97-AF65-F5344CB8AC3E}">
        <p14:creationId xmlns:p14="http://schemas.microsoft.com/office/powerpoint/2010/main" val="161194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Lowest </a:t>
            </a:r>
            <a:r>
              <a:rPr lang="en-US" b="1" dirty="0" smtClean="0"/>
              <a:t>Rated Survey Items</a:t>
            </a:r>
            <a:endParaRPr lang="en-US" dirty="0"/>
          </a:p>
        </p:txBody>
      </p:sp>
      <p:sp>
        <p:nvSpPr>
          <p:cNvPr id="3" name="Content Placeholder 2"/>
          <p:cNvSpPr>
            <a:spLocks noGrp="1"/>
          </p:cNvSpPr>
          <p:nvPr>
            <p:ph idx="1"/>
          </p:nvPr>
        </p:nvSpPr>
        <p:spPr/>
        <p:txBody>
          <a:bodyPr>
            <a:normAutofit fontScale="77500" lnSpcReduction="20000"/>
          </a:bodyPr>
          <a:lstStyle/>
          <a:p>
            <a:r>
              <a:rPr lang="en-US" dirty="0"/>
              <a:t> </a:t>
            </a:r>
          </a:p>
          <a:p>
            <a:r>
              <a:rPr lang="en-US" b="1" i="1" dirty="0"/>
              <a:t>Mentors</a:t>
            </a:r>
            <a:endParaRPr lang="en-US" dirty="0"/>
          </a:p>
          <a:p>
            <a:pPr marL="457200" indent="-457200">
              <a:buFont typeface="Arial" panose="020B0604020202020204" pitchFamily="34" charset="0"/>
              <a:buChar char="•"/>
            </a:pPr>
            <a:r>
              <a:rPr lang="en-US" dirty="0"/>
              <a:t>“The program improved my sponsored research capacity” M = 2.76</a:t>
            </a:r>
          </a:p>
          <a:p>
            <a:pPr marL="457200" indent="-457200">
              <a:buFont typeface="Arial" panose="020B0604020202020204" pitchFamily="34" charset="0"/>
              <a:buChar char="•"/>
            </a:pPr>
            <a:r>
              <a:rPr lang="en-US" dirty="0"/>
              <a:t>“The program helped me make connections to colleagues in other departments.” M = 3.18</a:t>
            </a:r>
          </a:p>
          <a:p>
            <a:r>
              <a:rPr lang="en-US" b="1" i="1" dirty="0"/>
              <a:t>Mentees</a:t>
            </a:r>
            <a:endParaRPr lang="en-US" dirty="0"/>
          </a:p>
          <a:p>
            <a:pPr marL="457200" indent="-457200">
              <a:buFont typeface="Arial" panose="020B0604020202020204" pitchFamily="34" charset="0"/>
              <a:buChar char="•"/>
            </a:pPr>
            <a:r>
              <a:rPr lang="en-US" dirty="0"/>
              <a:t>“As a mentee, I believe I contributed to my mentor’s growth” M = 3.24</a:t>
            </a:r>
          </a:p>
          <a:p>
            <a:pPr marL="457200" indent="-457200">
              <a:buFont typeface="Arial" panose="020B0604020202020204" pitchFamily="34" charset="0"/>
              <a:buChar char="•"/>
            </a:pPr>
            <a:r>
              <a:rPr lang="en-US" dirty="0"/>
              <a:t>“I would be interested in mentoring someone else based on my mentee experiences” M = 3.70</a:t>
            </a:r>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16</a:t>
            </a:fld>
            <a:endParaRPr lang="en-US">
              <a:solidFill>
                <a:srgbClr val="66080F"/>
              </a:solidFill>
            </a:endParaRPr>
          </a:p>
        </p:txBody>
      </p:sp>
    </p:spTree>
    <p:extLst>
      <p:ext uri="{BB962C8B-B14F-4D97-AF65-F5344CB8AC3E}">
        <p14:creationId xmlns:p14="http://schemas.microsoft.com/office/powerpoint/2010/main" val="341277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Top Five Identified Areas of Support</a:t>
            </a:r>
            <a:endParaRPr lang="en-US" dirty="0"/>
          </a:p>
        </p:txBody>
      </p:sp>
      <p:sp>
        <p:nvSpPr>
          <p:cNvPr id="3" name="Content Placeholder 2"/>
          <p:cNvSpPr>
            <a:spLocks noGrp="1"/>
          </p:cNvSpPr>
          <p:nvPr>
            <p:ph idx="1"/>
          </p:nvPr>
        </p:nvSpPr>
        <p:spPr>
          <a:xfrm>
            <a:off x="1367504" y="1566334"/>
            <a:ext cx="7409003" cy="4275666"/>
          </a:xfrm>
        </p:spPr>
        <p:txBody>
          <a:bodyPr/>
          <a:lstStyle/>
          <a:p>
            <a:r>
              <a:rPr lang="en-US" sz="1800" dirty="0" smtClean="0"/>
              <a:t>					</a:t>
            </a:r>
            <a:r>
              <a:rPr lang="en-US" sz="1800" dirty="0"/>
              <a:t> </a:t>
            </a:r>
            <a:r>
              <a:rPr lang="en-US" sz="1800" dirty="0" smtClean="0"/>
              <a:t>  All Respondents</a:t>
            </a:r>
            <a:endParaRPr lang="en-US" sz="1800" dirty="0"/>
          </a:p>
          <a:p>
            <a:endParaRPr lang="en-US" dirty="0" smtClean="0"/>
          </a:p>
          <a:p>
            <a:endParaRPr lang="en-US" dirty="0" smtClean="0"/>
          </a:p>
          <a:p>
            <a:endParaRPr lang="en-US" sz="1800" dirty="0" smtClean="0"/>
          </a:p>
          <a:p>
            <a:r>
              <a:rPr lang="en-US" sz="1800" dirty="0" smtClean="0"/>
              <a:t>Mentee							Mentors</a:t>
            </a:r>
          </a:p>
          <a:p>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17</a:t>
            </a:fld>
            <a:endParaRPr lang="en-US">
              <a:solidFill>
                <a:srgbClr val="66080F"/>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157524697"/>
              </p:ext>
            </p:extLst>
          </p:nvPr>
        </p:nvGraphicFramePr>
        <p:xfrm>
          <a:off x="3162712" y="1942956"/>
          <a:ext cx="3425825" cy="1280160"/>
        </p:xfrm>
        <a:graphic>
          <a:graphicData uri="http://schemas.openxmlformats.org/drawingml/2006/table">
            <a:tbl>
              <a:tblPr firstRow="1" firstCol="1" bandRow="1">
                <a:tableStyleId>{5C22544A-7EE6-4342-B048-85BDC9FD1C3A}</a:tableStyleId>
              </a:tblPr>
              <a:tblGrid>
                <a:gridCol w="3082925">
                  <a:extLst>
                    <a:ext uri="{9D8B030D-6E8A-4147-A177-3AD203B41FA5}">
                      <a16:colId xmlns="" xmlns:a16="http://schemas.microsoft.com/office/drawing/2014/main" val="3184739965"/>
                    </a:ext>
                  </a:extLst>
                </a:gridCol>
                <a:gridCol w="342900">
                  <a:extLst>
                    <a:ext uri="{9D8B030D-6E8A-4147-A177-3AD203B41FA5}">
                      <a16:colId xmlns="" xmlns:a16="http://schemas.microsoft.com/office/drawing/2014/main" val="2757777656"/>
                    </a:ext>
                  </a:extLst>
                </a:gridCol>
              </a:tblGrid>
              <a:tr h="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N</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580590793"/>
                  </a:ext>
                </a:extLst>
              </a:tr>
              <a:tr h="0">
                <a:tc>
                  <a:txBody>
                    <a:bodyPr/>
                    <a:lstStyle/>
                    <a:p>
                      <a:pPr marL="0" marR="0">
                        <a:spcBef>
                          <a:spcPts val="0"/>
                        </a:spcBef>
                        <a:spcAft>
                          <a:spcPts val="0"/>
                        </a:spcAft>
                      </a:pPr>
                      <a:r>
                        <a:rPr lang="en-US" sz="1200">
                          <a:effectLst/>
                        </a:rPr>
                        <a:t>Writing grant proposals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28</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835210986"/>
                  </a:ext>
                </a:extLst>
              </a:tr>
              <a:tr h="0">
                <a:tc>
                  <a:txBody>
                    <a:bodyPr/>
                    <a:lstStyle/>
                    <a:p>
                      <a:pPr marL="0" marR="0">
                        <a:spcBef>
                          <a:spcPts val="0"/>
                        </a:spcBef>
                        <a:spcAft>
                          <a:spcPts val="0"/>
                        </a:spcAft>
                      </a:pPr>
                      <a:r>
                        <a:rPr lang="en-US" sz="1200">
                          <a:effectLst/>
                        </a:rPr>
                        <a:t>Conducting research</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26</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808976129"/>
                  </a:ext>
                </a:extLst>
              </a:tr>
              <a:tr h="0">
                <a:tc>
                  <a:txBody>
                    <a:bodyPr/>
                    <a:lstStyle/>
                    <a:p>
                      <a:pPr marL="0" marR="0">
                        <a:spcBef>
                          <a:spcPts val="0"/>
                        </a:spcBef>
                        <a:spcAft>
                          <a:spcPts val="0"/>
                        </a:spcAft>
                      </a:pPr>
                      <a:r>
                        <a:rPr lang="en-US" sz="1200">
                          <a:effectLst/>
                        </a:rPr>
                        <a:t>Identifying research topics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26</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355678555"/>
                  </a:ext>
                </a:extLst>
              </a:tr>
              <a:tr h="0">
                <a:tc>
                  <a:txBody>
                    <a:bodyPr/>
                    <a:lstStyle/>
                    <a:p>
                      <a:pPr marL="0" marR="0">
                        <a:spcBef>
                          <a:spcPts val="0"/>
                        </a:spcBef>
                        <a:spcAft>
                          <a:spcPts val="0"/>
                        </a:spcAft>
                      </a:pPr>
                      <a:r>
                        <a:rPr lang="en-US" sz="1200">
                          <a:effectLst/>
                        </a:rPr>
                        <a:t>Developing a plan for career advancement</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23</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285078382"/>
                  </a:ext>
                </a:extLst>
              </a:tr>
              <a:tr h="0">
                <a:tc>
                  <a:txBody>
                    <a:bodyPr/>
                    <a:lstStyle/>
                    <a:p>
                      <a:pPr marL="0" marR="0">
                        <a:spcBef>
                          <a:spcPts val="0"/>
                        </a:spcBef>
                        <a:spcAft>
                          <a:spcPts val="0"/>
                        </a:spcAft>
                      </a:pPr>
                      <a:r>
                        <a:rPr lang="en-US" sz="1200" dirty="0">
                          <a:effectLst/>
                        </a:rPr>
                        <a:t>Identifying funding opportunities</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22</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818881986"/>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88369312"/>
              </p:ext>
            </p:extLst>
          </p:nvPr>
        </p:nvGraphicFramePr>
        <p:xfrm>
          <a:off x="1449801" y="3821186"/>
          <a:ext cx="3425824" cy="1463040"/>
        </p:xfrm>
        <a:graphic>
          <a:graphicData uri="http://schemas.openxmlformats.org/drawingml/2006/table">
            <a:tbl>
              <a:tblPr firstRow="1" firstCol="1" bandRow="1">
                <a:tableStyleId>{5C22544A-7EE6-4342-B048-85BDC9FD1C3A}</a:tableStyleId>
              </a:tblPr>
              <a:tblGrid>
                <a:gridCol w="3082924">
                  <a:extLst>
                    <a:ext uri="{9D8B030D-6E8A-4147-A177-3AD203B41FA5}">
                      <a16:colId xmlns="" xmlns:a16="http://schemas.microsoft.com/office/drawing/2014/main" val="188581945"/>
                    </a:ext>
                  </a:extLst>
                </a:gridCol>
                <a:gridCol w="342900">
                  <a:extLst>
                    <a:ext uri="{9D8B030D-6E8A-4147-A177-3AD203B41FA5}">
                      <a16:colId xmlns="" xmlns:a16="http://schemas.microsoft.com/office/drawing/2014/main" val="401317867"/>
                    </a:ext>
                  </a:extLst>
                </a:gridCol>
              </a:tblGrid>
              <a:tr h="24384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N</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858609127"/>
                  </a:ext>
                </a:extLst>
              </a:tr>
              <a:tr h="243840">
                <a:tc>
                  <a:txBody>
                    <a:bodyPr/>
                    <a:lstStyle/>
                    <a:p>
                      <a:pPr marL="0" marR="0">
                        <a:spcBef>
                          <a:spcPts val="0"/>
                        </a:spcBef>
                        <a:spcAft>
                          <a:spcPts val="0"/>
                        </a:spcAft>
                      </a:pPr>
                      <a:r>
                        <a:rPr lang="en-US" sz="1200">
                          <a:effectLst/>
                        </a:rPr>
                        <a:t>Writing grant proposals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17</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3222385828"/>
                  </a:ext>
                </a:extLst>
              </a:tr>
              <a:tr h="243840">
                <a:tc>
                  <a:txBody>
                    <a:bodyPr/>
                    <a:lstStyle/>
                    <a:p>
                      <a:pPr marL="0" marR="0">
                        <a:spcBef>
                          <a:spcPts val="0"/>
                        </a:spcBef>
                        <a:spcAft>
                          <a:spcPts val="0"/>
                        </a:spcAft>
                      </a:pPr>
                      <a:r>
                        <a:rPr lang="en-US" sz="1200">
                          <a:effectLst/>
                        </a:rPr>
                        <a:t>Conducting research</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15</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299426533"/>
                  </a:ext>
                </a:extLst>
              </a:tr>
              <a:tr h="243840">
                <a:tc>
                  <a:txBody>
                    <a:bodyPr/>
                    <a:lstStyle/>
                    <a:p>
                      <a:pPr marL="0" marR="0">
                        <a:spcBef>
                          <a:spcPts val="0"/>
                        </a:spcBef>
                        <a:spcAft>
                          <a:spcPts val="0"/>
                        </a:spcAft>
                      </a:pPr>
                      <a:r>
                        <a:rPr lang="en-US" sz="1200">
                          <a:effectLst/>
                        </a:rPr>
                        <a:t>Identifying research topics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14</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327705943"/>
                  </a:ext>
                </a:extLst>
              </a:tr>
              <a:tr h="243840">
                <a:tc>
                  <a:txBody>
                    <a:bodyPr/>
                    <a:lstStyle/>
                    <a:p>
                      <a:pPr marL="0" marR="0">
                        <a:spcBef>
                          <a:spcPts val="0"/>
                        </a:spcBef>
                        <a:spcAft>
                          <a:spcPts val="0"/>
                        </a:spcAft>
                      </a:pPr>
                      <a:r>
                        <a:rPr lang="en-US" sz="1200" dirty="0">
                          <a:effectLst/>
                        </a:rPr>
                        <a:t>Identifying collaborators/partners</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14</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475451659"/>
                  </a:ext>
                </a:extLst>
              </a:tr>
              <a:tr h="243840">
                <a:tc>
                  <a:txBody>
                    <a:bodyPr/>
                    <a:lstStyle/>
                    <a:p>
                      <a:pPr marL="0" marR="0">
                        <a:spcBef>
                          <a:spcPts val="0"/>
                        </a:spcBef>
                        <a:spcAft>
                          <a:spcPts val="0"/>
                        </a:spcAft>
                      </a:pPr>
                      <a:r>
                        <a:rPr lang="en-US" sz="1200" dirty="0">
                          <a:effectLst/>
                        </a:rPr>
                        <a:t>Identifying funding opportunities</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13</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905067799"/>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505757427"/>
              </p:ext>
            </p:extLst>
          </p:nvPr>
        </p:nvGraphicFramePr>
        <p:xfrm>
          <a:off x="5101723" y="3821186"/>
          <a:ext cx="3448685" cy="1463040"/>
        </p:xfrm>
        <a:graphic>
          <a:graphicData uri="http://schemas.openxmlformats.org/drawingml/2006/table">
            <a:tbl>
              <a:tblPr firstRow="1" firstCol="1" bandRow="1">
                <a:tableStyleId>{5C22544A-7EE6-4342-B048-85BDC9FD1C3A}</a:tableStyleId>
              </a:tblPr>
              <a:tblGrid>
                <a:gridCol w="3082925">
                  <a:extLst>
                    <a:ext uri="{9D8B030D-6E8A-4147-A177-3AD203B41FA5}">
                      <a16:colId xmlns="" xmlns:a16="http://schemas.microsoft.com/office/drawing/2014/main" val="1691573366"/>
                    </a:ext>
                  </a:extLst>
                </a:gridCol>
                <a:gridCol w="365760">
                  <a:extLst>
                    <a:ext uri="{9D8B030D-6E8A-4147-A177-3AD203B41FA5}">
                      <a16:colId xmlns="" xmlns:a16="http://schemas.microsoft.com/office/drawing/2014/main" val="2465730143"/>
                    </a:ext>
                  </a:extLst>
                </a:gridCol>
              </a:tblGrid>
              <a:tr h="0">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N</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815421868"/>
                  </a:ext>
                </a:extLst>
              </a:tr>
              <a:tr h="0">
                <a:tc>
                  <a:txBody>
                    <a:bodyPr/>
                    <a:lstStyle/>
                    <a:p>
                      <a:pPr marL="0" marR="0">
                        <a:spcBef>
                          <a:spcPts val="0"/>
                        </a:spcBef>
                        <a:spcAft>
                          <a:spcPts val="0"/>
                        </a:spcAft>
                      </a:pPr>
                      <a:r>
                        <a:rPr lang="en-US" sz="1200">
                          <a:effectLst/>
                        </a:rPr>
                        <a:t>Understanding promotion and tenure processes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14</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539504629"/>
                  </a:ext>
                </a:extLst>
              </a:tr>
              <a:tr h="0">
                <a:tc>
                  <a:txBody>
                    <a:bodyPr/>
                    <a:lstStyle/>
                    <a:p>
                      <a:pPr marL="0" marR="0">
                        <a:spcBef>
                          <a:spcPts val="0"/>
                        </a:spcBef>
                        <a:spcAft>
                          <a:spcPts val="0"/>
                        </a:spcAft>
                      </a:pPr>
                      <a:r>
                        <a:rPr lang="en-US" sz="1200" dirty="0">
                          <a:effectLst/>
                        </a:rPr>
                        <a:t>Identifying research topics</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1719681558"/>
                  </a:ext>
                </a:extLst>
              </a:tr>
              <a:tr h="0">
                <a:tc>
                  <a:txBody>
                    <a:bodyPr/>
                    <a:lstStyle/>
                    <a:p>
                      <a:pPr marL="0" marR="0">
                        <a:spcBef>
                          <a:spcPts val="0"/>
                        </a:spcBef>
                        <a:spcAft>
                          <a:spcPts val="0"/>
                        </a:spcAft>
                      </a:pPr>
                      <a:r>
                        <a:rPr lang="en-US" sz="1200">
                          <a:effectLst/>
                        </a:rPr>
                        <a:t>Prioritizing professional demands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3794769868"/>
                  </a:ext>
                </a:extLst>
              </a:tr>
              <a:tr h="0">
                <a:tc>
                  <a:txBody>
                    <a:bodyPr/>
                    <a:lstStyle/>
                    <a:p>
                      <a:pPr marL="0" marR="0">
                        <a:spcBef>
                          <a:spcPts val="0"/>
                        </a:spcBef>
                        <a:spcAft>
                          <a:spcPts val="0"/>
                        </a:spcAft>
                      </a:pPr>
                      <a:r>
                        <a:rPr lang="en-US" sz="1200">
                          <a:effectLst/>
                        </a:rPr>
                        <a:t>Balancing personal and professional demands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12</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2074580751"/>
                  </a:ext>
                </a:extLst>
              </a:tr>
              <a:tr h="0">
                <a:tc>
                  <a:txBody>
                    <a:bodyPr/>
                    <a:lstStyle/>
                    <a:p>
                      <a:pPr marL="0" marR="0">
                        <a:spcBef>
                          <a:spcPts val="0"/>
                        </a:spcBef>
                        <a:spcAft>
                          <a:spcPts val="0"/>
                        </a:spcAft>
                      </a:pPr>
                      <a:r>
                        <a:rPr lang="en-US" sz="1200">
                          <a:effectLst/>
                        </a:rPr>
                        <a:t>Writing grant proposals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11</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 xmlns:a16="http://schemas.microsoft.com/office/drawing/2014/main" val="957394918"/>
                  </a:ext>
                </a:extLst>
              </a:tr>
            </a:tbl>
          </a:graphicData>
        </a:graphic>
      </p:graphicFrame>
    </p:spTree>
    <p:extLst>
      <p:ext uri="{BB962C8B-B14F-4D97-AF65-F5344CB8AC3E}">
        <p14:creationId xmlns:p14="http://schemas.microsoft.com/office/powerpoint/2010/main" val="230343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Rewarding Aspects</a:t>
            </a:r>
            <a:endParaRPr lang="en-US" dirty="0"/>
          </a:p>
        </p:txBody>
      </p:sp>
      <p:sp>
        <p:nvSpPr>
          <p:cNvPr id="3" name="Content Placeholder 2"/>
          <p:cNvSpPr>
            <a:spLocks noGrp="1"/>
          </p:cNvSpPr>
          <p:nvPr>
            <p:ph idx="1"/>
          </p:nvPr>
        </p:nvSpPr>
        <p:spPr/>
        <p:txBody>
          <a:bodyPr>
            <a:normAutofit fontScale="47500" lnSpcReduction="20000"/>
          </a:bodyPr>
          <a:lstStyle/>
          <a:p>
            <a:pPr algn="ctr"/>
            <a:r>
              <a:rPr lang="en-US" b="1" i="1" dirty="0" smtClean="0"/>
              <a:t>Open Ended Items and Interviews</a:t>
            </a:r>
          </a:p>
          <a:p>
            <a:pPr algn="ctr"/>
            <a:endParaRPr lang="en-US" b="1" i="1" dirty="0" smtClean="0"/>
          </a:p>
          <a:p>
            <a:pPr algn="ctr"/>
            <a:endParaRPr lang="en-US" b="1" i="1" dirty="0" smtClean="0"/>
          </a:p>
          <a:p>
            <a:r>
              <a:rPr lang="en-US" b="1" i="1" dirty="0" smtClean="0"/>
              <a:t>Feelings </a:t>
            </a:r>
            <a:r>
              <a:rPr lang="en-US" b="1" i="1" dirty="0"/>
              <a:t>of connectedness</a:t>
            </a:r>
            <a:endParaRPr lang="en-US" dirty="0"/>
          </a:p>
          <a:p>
            <a:r>
              <a:rPr lang="en-US" i="1" dirty="0"/>
              <a:t>“Felt that my concerns as a member of an underrepresented group were highly valued and respected. Felt that my experience was not out of the ordinary.”</a:t>
            </a:r>
            <a:endParaRPr lang="en-US" dirty="0"/>
          </a:p>
          <a:p>
            <a:r>
              <a:rPr lang="en-US" b="1" i="1" dirty="0"/>
              <a:t> </a:t>
            </a:r>
            <a:endParaRPr lang="en-US" dirty="0"/>
          </a:p>
          <a:p>
            <a:r>
              <a:rPr lang="en-US" b="1" i="1" dirty="0" smtClean="0"/>
              <a:t>Relationships </a:t>
            </a:r>
            <a:r>
              <a:rPr lang="en-US" b="1" i="1" dirty="0"/>
              <a:t>with mentor/mentee and networking opportunities</a:t>
            </a:r>
            <a:endParaRPr lang="en-US" dirty="0"/>
          </a:p>
          <a:p>
            <a:r>
              <a:rPr lang="en-US" i="1" dirty="0"/>
              <a:t>“Creating, maintaining, and expanding professional relationships and networks”</a:t>
            </a:r>
            <a:endParaRPr lang="en-US" dirty="0"/>
          </a:p>
          <a:p>
            <a:r>
              <a:rPr lang="en-US" i="1" dirty="0"/>
              <a:t> </a:t>
            </a:r>
            <a:endParaRPr lang="en-US" dirty="0"/>
          </a:p>
          <a:p>
            <a:r>
              <a:rPr lang="en-US" i="1" dirty="0"/>
              <a:t>“Watching the development of a young colleague and her accomplishments”</a:t>
            </a:r>
            <a:endParaRPr lang="en-US" dirty="0"/>
          </a:p>
          <a:p>
            <a:r>
              <a:rPr lang="en-US" i="1" dirty="0"/>
              <a:t> </a:t>
            </a:r>
            <a:endParaRPr lang="en-US" dirty="0"/>
          </a:p>
          <a:p>
            <a:r>
              <a:rPr lang="en-US" i="1" dirty="0"/>
              <a:t>“I feel like I learned as much, if not more, than my mentee during this experience”</a:t>
            </a:r>
            <a:endParaRPr lang="en-US" dirty="0"/>
          </a:p>
          <a:p>
            <a:r>
              <a:rPr lang="en-US" i="1" dirty="0"/>
              <a:t> </a:t>
            </a:r>
            <a:endParaRPr lang="en-US" dirty="0"/>
          </a:p>
          <a:p>
            <a:r>
              <a:rPr lang="en-US" i="1" dirty="0"/>
              <a:t>“What I think EMPOWER did help me with was meeting people… the more people who you know and who know you the closer you get to finding people you might collaborate with eventually”</a:t>
            </a:r>
            <a:endParaRPr lang="en-US" dirty="0"/>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18</a:t>
            </a:fld>
            <a:endParaRPr lang="en-US">
              <a:solidFill>
                <a:srgbClr val="66080F"/>
              </a:solidFill>
            </a:endParaRPr>
          </a:p>
        </p:txBody>
      </p:sp>
    </p:spTree>
    <p:extLst>
      <p:ext uri="{BB962C8B-B14F-4D97-AF65-F5344CB8AC3E}">
        <p14:creationId xmlns:p14="http://schemas.microsoft.com/office/powerpoint/2010/main" val="1024349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smtClean="0"/>
              <a:t>Time</a:t>
            </a:r>
            <a:endParaRPr lang="en-US" dirty="0"/>
          </a:p>
          <a:p>
            <a:r>
              <a:rPr lang="en-US" i="1" dirty="0"/>
              <a:t>“Time to meet consistently”</a:t>
            </a:r>
            <a:endParaRPr lang="en-US" dirty="0"/>
          </a:p>
          <a:p>
            <a:r>
              <a:rPr lang="en-US" i="1" dirty="0"/>
              <a:t> </a:t>
            </a:r>
            <a:endParaRPr lang="en-US" dirty="0"/>
          </a:p>
          <a:p>
            <a:r>
              <a:rPr lang="en-US" i="1" dirty="0"/>
              <a:t>“Competing commitments for time; overwhelming amount of info”</a:t>
            </a:r>
            <a:endParaRPr lang="en-US" dirty="0"/>
          </a:p>
          <a:p>
            <a:r>
              <a:rPr lang="en-US" i="1" dirty="0"/>
              <a:t> </a:t>
            </a:r>
            <a:endParaRPr lang="en-US" dirty="0"/>
          </a:p>
          <a:p>
            <a:r>
              <a:rPr lang="en-US" i="1" dirty="0"/>
              <a:t>“Grantee funding can take time”</a:t>
            </a:r>
            <a:endParaRPr lang="en-US" dirty="0"/>
          </a:p>
          <a:p>
            <a:r>
              <a:rPr lang="en-US" i="1" dirty="0"/>
              <a:t> </a:t>
            </a:r>
            <a:endParaRPr lang="en-US" dirty="0"/>
          </a:p>
          <a:p>
            <a:r>
              <a:rPr lang="en-US" b="1" i="1" dirty="0"/>
              <a:t>Funding</a:t>
            </a:r>
            <a:endParaRPr lang="en-US" dirty="0"/>
          </a:p>
          <a:p>
            <a:r>
              <a:rPr lang="en-US" i="1" dirty="0"/>
              <a:t>“The fund is small, barely could help much of the research”</a:t>
            </a:r>
            <a:endParaRPr lang="en-US" dirty="0"/>
          </a:p>
          <a:p>
            <a:r>
              <a:rPr lang="en-US" i="1" dirty="0"/>
              <a:t> </a:t>
            </a:r>
            <a:endParaRPr lang="en-US" dirty="0"/>
          </a:p>
          <a:p>
            <a:r>
              <a:rPr lang="en-US" i="1" dirty="0" smtClean="0"/>
              <a:t>“None </a:t>
            </a:r>
            <a:r>
              <a:rPr lang="en-US" i="1" dirty="0"/>
              <a:t>I </a:t>
            </a:r>
            <a:r>
              <a:rPr lang="en-US" i="1" dirty="0" smtClean="0"/>
              <a:t>faced, </a:t>
            </a:r>
            <a:r>
              <a:rPr lang="en-US" i="1" dirty="0"/>
              <a:t>except to encourage the administration to increase the grant amount to $10,000”</a:t>
            </a:r>
            <a:endParaRPr lang="en-US" dirty="0"/>
          </a:p>
          <a:p>
            <a:endParaRPr lang="en-US" dirty="0"/>
          </a:p>
        </p:txBody>
      </p:sp>
      <p:sp>
        <p:nvSpPr>
          <p:cNvPr id="4" name="Footer Placeholder 3"/>
          <p:cNvSpPr>
            <a:spLocks noGrp="1"/>
          </p:cNvSpPr>
          <p:nvPr>
            <p:ph type="ftr" sz="quarter" idx="11"/>
          </p:nvPr>
        </p:nvSpPr>
        <p:spPr/>
        <p:txBody>
          <a:bodyPr/>
          <a:lstStyle/>
          <a:p>
            <a:r>
              <a:rPr lang="en-US"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19</a:t>
            </a:fld>
            <a:endParaRPr lang="en-US">
              <a:solidFill>
                <a:srgbClr val="66080F"/>
              </a:solidFill>
            </a:endParaRPr>
          </a:p>
        </p:txBody>
      </p:sp>
    </p:spTree>
    <p:extLst>
      <p:ext uri="{BB962C8B-B14F-4D97-AF65-F5344CB8AC3E}">
        <p14:creationId xmlns:p14="http://schemas.microsoft.com/office/powerpoint/2010/main" val="197055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77797" y="346354"/>
            <a:ext cx="7409003" cy="1088495"/>
          </a:xfrm>
        </p:spPr>
        <p:txBody>
          <a:bodyPr>
            <a:noAutofit/>
          </a:bodyPr>
          <a:lstStyle/>
          <a:p>
            <a:r>
              <a:rPr lang="en-US" sz="2400" dirty="0" smtClean="0">
                <a:latin typeface="BentonSansCond Black" panose="02000606050000020004" pitchFamily="50" charset="0"/>
                <a:ea typeface="+mn-ea"/>
                <a:cs typeface="BentonSansCond Light"/>
              </a:rPr>
              <a:t>Indiana University – Purdue University, Indianapolis</a:t>
            </a:r>
            <a:r>
              <a:rPr lang="en-US" sz="3200" dirty="0">
                <a:latin typeface="BentonSansCond Black" panose="02000606050000020004" pitchFamily="50" charset="0"/>
                <a:ea typeface="+mn-ea"/>
                <a:cs typeface="BentonSansCond Light"/>
              </a:rPr>
              <a:t/>
            </a:r>
            <a:br>
              <a:rPr lang="en-US" sz="3200" dirty="0">
                <a:latin typeface="BentonSansCond Black" panose="02000606050000020004" pitchFamily="50" charset="0"/>
                <a:ea typeface="+mn-ea"/>
                <a:cs typeface="BentonSansCond Light"/>
              </a:rPr>
            </a:br>
            <a:r>
              <a:rPr lang="en-US" sz="2000" dirty="0">
                <a:latin typeface="BentonSansCond Light"/>
                <a:ea typeface="+mn-ea"/>
                <a:cs typeface="BentonSansCond Light"/>
              </a:rPr>
              <a:t>Challenge of a complex, decentralized urban research </a:t>
            </a:r>
            <a:r>
              <a:rPr lang="en-US" sz="2000" dirty="0" smtClean="0">
                <a:latin typeface="BentonSansCond Light"/>
                <a:ea typeface="+mn-ea"/>
                <a:cs typeface="BentonSansCond Light"/>
              </a:rPr>
              <a:t>university </a:t>
            </a:r>
            <a:endParaRPr lang="en-US" sz="2000" dirty="0">
              <a:latin typeface="BentonSansCond Light"/>
              <a:ea typeface="+mn-ea"/>
              <a:cs typeface="BentonSansCond Light"/>
            </a:endParaRPr>
          </a:p>
        </p:txBody>
      </p:sp>
      <p:graphicFrame>
        <p:nvGraphicFramePr>
          <p:cNvPr id="7" name="Diagram 6"/>
          <p:cNvGraphicFramePr/>
          <p:nvPr>
            <p:extLst>
              <p:ext uri="{D42A27DB-BD31-4B8C-83A1-F6EECF244321}">
                <p14:modId xmlns:p14="http://schemas.microsoft.com/office/powerpoint/2010/main" val="3503321939"/>
              </p:ext>
            </p:extLst>
          </p:nvPr>
        </p:nvGraphicFramePr>
        <p:xfrm>
          <a:off x="1527464" y="1870364"/>
          <a:ext cx="6523616" cy="4442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816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92500" lnSpcReduction="20000"/>
          </a:bodyPr>
          <a:lstStyle/>
          <a:p>
            <a:pPr marL="457200" lvl="0" indent="-457200">
              <a:buFont typeface="Arial" panose="020B0604020202020204" pitchFamily="34" charset="0"/>
              <a:buChar char="•"/>
            </a:pPr>
            <a:r>
              <a:rPr lang="en-US" dirty="0"/>
              <a:t>Increase funding (2016-2017 increased from $5,000 to $</a:t>
            </a:r>
            <a:r>
              <a:rPr lang="en-US" dirty="0" smtClean="0"/>
              <a:t>10,000)</a:t>
            </a:r>
            <a:endParaRPr lang="en-US" dirty="0"/>
          </a:p>
          <a:p>
            <a:pPr marL="457200" lvl="0" indent="-457200">
              <a:buFont typeface="Arial" panose="020B0604020202020204" pitchFamily="34" charset="0"/>
              <a:buChar char="•"/>
            </a:pPr>
            <a:r>
              <a:rPr lang="en-US" dirty="0" smtClean="0"/>
              <a:t>Extend Length of programming </a:t>
            </a:r>
            <a:r>
              <a:rPr lang="en-US" dirty="0"/>
              <a:t>(18 months - 2 years) </a:t>
            </a:r>
            <a:endParaRPr lang="en-US" dirty="0" smtClean="0"/>
          </a:p>
          <a:p>
            <a:pPr marL="457200" lvl="0" indent="-457200">
              <a:buFont typeface="Arial" panose="020B0604020202020204" pitchFamily="34" charset="0"/>
              <a:buChar char="•"/>
            </a:pPr>
            <a:r>
              <a:rPr lang="en-US" dirty="0" smtClean="0"/>
              <a:t>More opportunities </a:t>
            </a:r>
            <a:r>
              <a:rPr lang="en-US" dirty="0"/>
              <a:t>for connections among mentees (bi-monthly meetings/social events)</a:t>
            </a:r>
          </a:p>
          <a:p>
            <a:pPr marL="457200" lvl="0" indent="-457200">
              <a:buFont typeface="Arial" panose="020B0604020202020204" pitchFamily="34" charset="0"/>
              <a:buChar char="•"/>
            </a:pPr>
            <a:r>
              <a:rPr lang="en-US" dirty="0"/>
              <a:t>Encourage communication between mentor/mentee if mentor is selected for the mentee before the program begins</a:t>
            </a:r>
          </a:p>
          <a:p>
            <a:endParaRPr lang="en-US" dirty="0"/>
          </a:p>
        </p:txBody>
      </p:sp>
      <p:sp>
        <p:nvSpPr>
          <p:cNvPr id="4" name="Footer Placeholder 3"/>
          <p:cNvSpPr>
            <a:spLocks noGrp="1"/>
          </p:cNvSpPr>
          <p:nvPr>
            <p:ph type="ftr" sz="quarter" idx="11"/>
          </p:nvPr>
        </p:nvSpPr>
        <p:spPr/>
        <p:txBody>
          <a:bodyPr/>
          <a:lstStyle/>
          <a:p>
            <a:r>
              <a:rPr lang="en-US" dirty="0" smtClean="0"/>
              <a:t>INDIANA UNIVERSITY–PURDUE UNIVERSITY INDIANAPOLIS</a:t>
            </a:r>
            <a:endParaRPr lang="en-US" dirty="0"/>
          </a:p>
        </p:txBody>
      </p:sp>
      <p:sp>
        <p:nvSpPr>
          <p:cNvPr id="5" name="Slide Number Placeholder 4"/>
          <p:cNvSpPr>
            <a:spLocks noGrp="1"/>
          </p:cNvSpPr>
          <p:nvPr>
            <p:ph type="sldNum" sz="quarter" idx="12"/>
          </p:nvPr>
        </p:nvSpPr>
        <p:spPr/>
        <p:txBody>
          <a:bodyPr/>
          <a:lstStyle/>
          <a:p>
            <a:fld id="{A2CEE53A-19EC-654D-82C1-D215F6FEFF18}" type="slidenum">
              <a:rPr lang="en-US" smtClean="0">
                <a:solidFill>
                  <a:srgbClr val="66080F"/>
                </a:solidFill>
              </a:rPr>
              <a:pPr/>
              <a:t>20</a:t>
            </a:fld>
            <a:endParaRPr lang="en-US">
              <a:solidFill>
                <a:srgbClr val="66080F"/>
              </a:solidFill>
            </a:endParaRPr>
          </a:p>
        </p:txBody>
      </p:sp>
    </p:spTree>
    <p:extLst>
      <p:ext uri="{BB962C8B-B14F-4D97-AF65-F5344CB8AC3E}">
        <p14:creationId xmlns:p14="http://schemas.microsoft.com/office/powerpoint/2010/main" val="3051687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144802"/>
            <a:ext cx="8077199" cy="1088495"/>
          </a:xfrm>
        </p:spPr>
        <p:txBody>
          <a:bodyPr>
            <a:noAutofit/>
          </a:bodyPr>
          <a:lstStyle/>
          <a:p>
            <a:pPr algn="ctr"/>
            <a:r>
              <a:rPr lang="en-US" sz="4400" b="1" dirty="0" smtClean="0">
                <a:latin typeface="BentonSansCond Light"/>
                <a:cs typeface="BentonSansCond Light"/>
              </a:rPr>
              <a:t>Contact Information</a:t>
            </a:r>
            <a:r>
              <a:rPr lang="en-US" sz="3200" dirty="0" smtClean="0">
                <a:latin typeface="BentonSansCond Black" panose="02000606050000020004" pitchFamily="50" charset="0"/>
                <a:ea typeface="+mn-ea"/>
                <a:cs typeface="BentonSansCond Light"/>
              </a:rPr>
              <a:t/>
            </a:r>
            <a:br>
              <a:rPr lang="en-US" sz="3200" dirty="0" smtClean="0">
                <a:latin typeface="BentonSansCond Black" panose="02000606050000020004" pitchFamily="50" charset="0"/>
                <a:ea typeface="+mn-ea"/>
                <a:cs typeface="BentonSansCond Light"/>
              </a:rPr>
            </a:br>
            <a:endParaRPr lang="en-US" sz="3200" dirty="0">
              <a:latin typeface="BentonSansCond Light"/>
              <a:ea typeface="+mn-ea"/>
              <a:cs typeface="BentonSansCond Light"/>
            </a:endParaRPr>
          </a:p>
        </p:txBody>
      </p:sp>
      <p:sp>
        <p:nvSpPr>
          <p:cNvPr id="5" name="Footer Placeholder 3"/>
          <p:cNvSpPr>
            <a:spLocks noGrp="1"/>
          </p:cNvSpPr>
          <p:nvPr>
            <p:ph type="ftr" sz="quarter" idx="11"/>
          </p:nvPr>
        </p:nvSpPr>
        <p:spPr>
          <a:xfrm>
            <a:off x="4605866" y="6297083"/>
            <a:ext cx="4080934" cy="365125"/>
          </a:xfrm>
        </p:spPr>
        <p:txBody>
          <a:bodyPr/>
          <a:lstStyle/>
          <a:p>
            <a:r>
              <a:rPr lang="en-US" smtClean="0"/>
              <a:t>INDIANA UNIVERSITY–PURDUE UNIVERSITY INDIANAPOLIS</a:t>
            </a:r>
            <a:endParaRPr lang="en-US" dirty="0"/>
          </a:p>
        </p:txBody>
      </p:sp>
      <p:sp>
        <p:nvSpPr>
          <p:cNvPr id="6" name="Content Placeholder 2"/>
          <p:cNvSpPr>
            <a:spLocks noGrp="1"/>
          </p:cNvSpPr>
          <p:nvPr>
            <p:ph idx="1"/>
          </p:nvPr>
        </p:nvSpPr>
        <p:spPr>
          <a:xfrm>
            <a:off x="1066800" y="1085850"/>
            <a:ext cx="8077200" cy="5391150"/>
          </a:xfrm>
        </p:spPr>
        <p:txBody>
          <a:bodyPr>
            <a:normAutofit fontScale="77500" lnSpcReduction="20000"/>
          </a:bodyPr>
          <a:lstStyle/>
          <a:p>
            <a:pPr marL="457200" lvl="1" indent="0">
              <a:buNone/>
            </a:pPr>
            <a:r>
              <a:rPr lang="en-US" sz="3100" b="1" dirty="0" smtClean="0"/>
              <a:t>Kathy Grove</a:t>
            </a:r>
          </a:p>
          <a:p>
            <a:pPr marL="457200" lvl="1" indent="0">
              <a:buNone/>
            </a:pPr>
            <a:r>
              <a:rPr lang="en-US" sz="3100" i="1" dirty="0" smtClean="0"/>
              <a:t>Director</a:t>
            </a:r>
          </a:p>
          <a:p>
            <a:pPr marL="457200" lvl="1" indent="0">
              <a:buNone/>
            </a:pPr>
            <a:r>
              <a:rPr lang="en-US" sz="3100" dirty="0" smtClean="0"/>
              <a:t>IUPUI Office for Women</a:t>
            </a:r>
          </a:p>
          <a:p>
            <a:pPr marL="457200" lvl="1" indent="0">
              <a:buNone/>
            </a:pPr>
            <a:r>
              <a:rPr lang="en-US" sz="3100" dirty="0" smtClean="0">
                <a:hlinkClick r:id="rId3"/>
              </a:rPr>
              <a:t>ksgrove@iupui.edu</a:t>
            </a:r>
            <a:r>
              <a:rPr lang="en-US" sz="3100" dirty="0"/>
              <a:t>	</a:t>
            </a:r>
            <a:r>
              <a:rPr lang="en-US" sz="3100" dirty="0" smtClean="0"/>
              <a:t>	317-278-3600</a:t>
            </a:r>
          </a:p>
          <a:p>
            <a:pPr marL="457200" lvl="1" indent="0">
              <a:buNone/>
            </a:pPr>
            <a:endParaRPr lang="en-US" sz="3100" dirty="0"/>
          </a:p>
          <a:p>
            <a:pPr marL="457200" lvl="1" indent="0">
              <a:buNone/>
            </a:pPr>
            <a:r>
              <a:rPr lang="en-US" sz="3100" b="1" dirty="0" smtClean="0"/>
              <a:t>Samantha Paredes Scribner</a:t>
            </a:r>
          </a:p>
          <a:p>
            <a:pPr marL="457200" lvl="1" indent="0">
              <a:buNone/>
            </a:pPr>
            <a:r>
              <a:rPr lang="en-US" sz="3100" dirty="0" smtClean="0"/>
              <a:t>Director,</a:t>
            </a:r>
          </a:p>
          <a:p>
            <a:pPr marL="457200" lvl="1" indent="0">
              <a:buNone/>
            </a:pPr>
            <a:r>
              <a:rPr lang="en-US" sz="3100" dirty="0" smtClean="0"/>
              <a:t>Center for Urban Multicultural Education</a:t>
            </a:r>
          </a:p>
          <a:p>
            <a:pPr marL="457200" lvl="1" indent="0">
              <a:buNone/>
            </a:pPr>
            <a:r>
              <a:rPr lang="en-US" sz="3100" dirty="0" smtClean="0">
                <a:hlinkClick r:id="rId4"/>
              </a:rPr>
              <a:t>smpscrib@iupui.edu</a:t>
            </a:r>
            <a:r>
              <a:rPr lang="en-US" sz="3100" dirty="0" smtClean="0"/>
              <a:t> 		317-274-0688</a:t>
            </a:r>
          </a:p>
          <a:p>
            <a:pPr marL="457200" lvl="1" indent="0">
              <a:buNone/>
            </a:pPr>
            <a:endParaRPr lang="en-US" sz="3100" dirty="0" smtClean="0"/>
          </a:p>
          <a:p>
            <a:pPr marL="457200" lvl="1" indent="0">
              <a:buNone/>
            </a:pPr>
            <a:r>
              <a:rPr lang="en-US" sz="3100" b="1" dirty="0" smtClean="0"/>
              <a:t>Etta Ward</a:t>
            </a:r>
          </a:p>
          <a:p>
            <a:pPr marL="457200" lvl="1" indent="0">
              <a:buNone/>
            </a:pPr>
            <a:r>
              <a:rPr lang="en-US" sz="3100" i="1" dirty="0" smtClean="0"/>
              <a:t>Assistant Vice Chancellor of Research Development</a:t>
            </a:r>
          </a:p>
          <a:p>
            <a:pPr marL="457200" lvl="1" indent="0">
              <a:buNone/>
            </a:pPr>
            <a:r>
              <a:rPr lang="en-US" sz="3100" dirty="0" smtClean="0"/>
              <a:t>Office of the Vice Chancellor for Research</a:t>
            </a:r>
          </a:p>
          <a:p>
            <a:pPr marL="457200" lvl="1" indent="0">
              <a:buNone/>
            </a:pPr>
            <a:r>
              <a:rPr lang="en-US" sz="3100" dirty="0" smtClean="0">
                <a:hlinkClick r:id="rId5"/>
              </a:rPr>
              <a:t>emward@iupui.edu</a:t>
            </a:r>
            <a:r>
              <a:rPr lang="en-US" sz="3100" dirty="0"/>
              <a:t>	</a:t>
            </a:r>
            <a:r>
              <a:rPr lang="en-US" sz="3100" dirty="0" smtClean="0"/>
              <a:t>	317-278-8427</a:t>
            </a:r>
          </a:p>
          <a:p>
            <a:pPr marL="457200" lvl="1" indent="0">
              <a:buNone/>
            </a:pPr>
            <a:endParaRPr lang="en-US" sz="3100" dirty="0"/>
          </a:p>
          <a:p>
            <a:pPr algn="ctr"/>
            <a:endParaRPr lang="en-US" dirty="0"/>
          </a:p>
        </p:txBody>
      </p:sp>
    </p:spTree>
    <p:extLst>
      <p:ext uri="{BB962C8B-B14F-4D97-AF65-F5344CB8AC3E}">
        <p14:creationId xmlns:p14="http://schemas.microsoft.com/office/powerpoint/2010/main" val="4110921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do we support, empower and retain women and minority research faculty?</a:t>
            </a:r>
            <a:endParaRPr lang="en-US" sz="2800" dirty="0"/>
          </a:p>
        </p:txBody>
      </p:sp>
      <p:sp>
        <p:nvSpPr>
          <p:cNvPr id="3" name="Footer Placeholder 2"/>
          <p:cNvSpPr>
            <a:spLocks noGrp="1"/>
          </p:cNvSpPr>
          <p:nvPr>
            <p:ph type="ftr" sz="quarter" idx="11"/>
          </p:nvPr>
        </p:nvSpPr>
        <p:spPr>
          <a:xfrm>
            <a:off x="4626618" y="6311275"/>
            <a:ext cx="4080934" cy="365125"/>
          </a:xfrm>
        </p:spPr>
        <p:txBody>
          <a:bodyPr/>
          <a:lstStyle/>
          <a:p>
            <a:r>
              <a:rPr lang="en-US" dirty="0" smtClean="0"/>
              <a:t>INDIANA UNIVERSITY–PURDUE UNIVERSITY INDIANAPOLIS</a:t>
            </a:r>
            <a:endParaRPr lang="en-US" dirty="0"/>
          </a:p>
        </p:txBody>
      </p:sp>
      <p:sp>
        <p:nvSpPr>
          <p:cNvPr id="9" name="TextBox 8"/>
          <p:cNvSpPr txBox="1"/>
          <p:nvPr/>
        </p:nvSpPr>
        <p:spPr>
          <a:xfrm>
            <a:off x="1321709" y="1363133"/>
            <a:ext cx="2415371" cy="2400657"/>
          </a:xfrm>
          <a:prstGeom prst="rect">
            <a:avLst/>
          </a:prstGeom>
          <a:solidFill>
            <a:schemeClr val="bg1">
              <a:lumMod val="85000"/>
            </a:schemeClr>
          </a:solidFill>
          <a:ln w="12700">
            <a:solidFill>
              <a:srgbClr val="C00000"/>
            </a:solidFill>
          </a:ln>
        </p:spPr>
        <p:txBody>
          <a:bodyPr wrap="square" rtlCol="0">
            <a:spAutoFit/>
          </a:bodyPr>
          <a:lstStyle/>
          <a:p>
            <a:pPr defTabSz="457200"/>
            <a:r>
              <a:rPr lang="en-US" dirty="0">
                <a:solidFill>
                  <a:srgbClr val="292929"/>
                </a:solidFill>
              </a:rPr>
              <a:t>Drop off in NIH funding applications for women in late postdoctoral and early faculty years.* </a:t>
            </a:r>
          </a:p>
          <a:p>
            <a:pPr defTabSz="457200"/>
            <a:endParaRPr lang="en-US" sz="1000" dirty="0">
              <a:solidFill>
                <a:srgbClr val="292929"/>
              </a:solidFill>
            </a:endParaRPr>
          </a:p>
          <a:p>
            <a:pPr defTabSz="457200"/>
            <a:r>
              <a:rPr lang="en-US" sz="1000" dirty="0">
                <a:solidFill>
                  <a:srgbClr val="292929"/>
                </a:solidFill>
              </a:rPr>
              <a:t>*Timothy J. Ley and Barton H. Hamilton, The Gender Gap in NIH Grant Applications, SCIENCE VOL 322 5 DECEMBER 2008, www.sciencemag.org</a:t>
            </a:r>
          </a:p>
        </p:txBody>
      </p:sp>
      <p:sp>
        <p:nvSpPr>
          <p:cNvPr id="10" name="TextBox 9"/>
          <p:cNvSpPr txBox="1"/>
          <p:nvPr/>
        </p:nvSpPr>
        <p:spPr>
          <a:xfrm>
            <a:off x="3889142" y="4703913"/>
            <a:ext cx="2126607" cy="1200329"/>
          </a:xfrm>
          <a:prstGeom prst="rect">
            <a:avLst/>
          </a:prstGeom>
          <a:solidFill>
            <a:schemeClr val="bg1">
              <a:lumMod val="85000"/>
            </a:schemeClr>
          </a:solidFill>
          <a:ln>
            <a:solidFill>
              <a:srgbClr val="C00000"/>
            </a:solidFill>
          </a:ln>
        </p:spPr>
        <p:txBody>
          <a:bodyPr wrap="square" rtlCol="0">
            <a:spAutoFit/>
          </a:bodyPr>
          <a:lstStyle/>
          <a:p>
            <a:pPr defTabSz="457200"/>
            <a:r>
              <a:rPr lang="en-US" dirty="0">
                <a:solidFill>
                  <a:srgbClr val="292929"/>
                </a:solidFill>
              </a:rPr>
              <a:t>Focus group with senior women faculty: #1 request was for mentoring.</a:t>
            </a:r>
          </a:p>
        </p:txBody>
      </p:sp>
      <p:sp>
        <p:nvSpPr>
          <p:cNvPr id="11" name="TextBox 10"/>
          <p:cNvSpPr txBox="1"/>
          <p:nvPr/>
        </p:nvSpPr>
        <p:spPr>
          <a:xfrm>
            <a:off x="6231484" y="1363133"/>
            <a:ext cx="2710295" cy="2323713"/>
          </a:xfrm>
          <a:prstGeom prst="rect">
            <a:avLst/>
          </a:prstGeom>
          <a:solidFill>
            <a:schemeClr val="bg1">
              <a:lumMod val="85000"/>
            </a:schemeClr>
          </a:solidFill>
          <a:ln>
            <a:solidFill>
              <a:srgbClr val="C00000"/>
            </a:solidFill>
          </a:ln>
        </p:spPr>
        <p:txBody>
          <a:bodyPr wrap="square" rtlCol="0">
            <a:spAutoFit/>
          </a:bodyPr>
          <a:lstStyle/>
          <a:p>
            <a:pPr defTabSz="457200"/>
            <a:r>
              <a:rPr lang="en-US" dirty="0">
                <a:solidFill>
                  <a:srgbClr val="292929"/>
                </a:solidFill>
              </a:rPr>
              <a:t>Research indicates formal mentoring programs especially beneficial for women and minorities.*</a:t>
            </a:r>
          </a:p>
          <a:p>
            <a:pPr defTabSz="457200"/>
            <a:r>
              <a:rPr lang="en-US" sz="1100" dirty="0">
                <a:solidFill>
                  <a:srgbClr val="292929"/>
                </a:solidFill>
              </a:rPr>
              <a:t>*Ragins,B.R.,&amp;Cotton,J.L.1999.Mentor functions and outcomes: A comparison of men and women in formal and informal mentoring relationships. Journal of Applied Psychology, 4: 529-550</a:t>
            </a:r>
          </a:p>
        </p:txBody>
      </p:sp>
      <p:sp>
        <p:nvSpPr>
          <p:cNvPr id="4" name="TextBox 3"/>
          <p:cNvSpPr txBox="1"/>
          <p:nvPr/>
        </p:nvSpPr>
        <p:spPr>
          <a:xfrm>
            <a:off x="3952816" y="1399314"/>
            <a:ext cx="2041748" cy="1754326"/>
          </a:xfrm>
          <a:prstGeom prst="rect">
            <a:avLst/>
          </a:prstGeom>
          <a:solidFill>
            <a:schemeClr val="bg1">
              <a:lumMod val="85000"/>
            </a:schemeClr>
          </a:solidFill>
          <a:ln>
            <a:solidFill>
              <a:srgbClr val="C00000"/>
            </a:solidFill>
          </a:ln>
        </p:spPr>
        <p:txBody>
          <a:bodyPr wrap="square" rtlCol="0">
            <a:spAutoFit/>
          </a:bodyPr>
          <a:lstStyle/>
          <a:p>
            <a:r>
              <a:rPr lang="en-US" dirty="0">
                <a:solidFill>
                  <a:srgbClr val="292929"/>
                </a:solidFill>
              </a:rPr>
              <a:t>Full time women professors at IUPUI – 22% in 2011; women = 30% of tenured faculty </a:t>
            </a:r>
          </a:p>
        </p:txBody>
      </p:sp>
      <p:sp>
        <p:nvSpPr>
          <p:cNvPr id="5" name="TextBox 4"/>
          <p:cNvSpPr txBox="1"/>
          <p:nvPr/>
        </p:nvSpPr>
        <p:spPr>
          <a:xfrm>
            <a:off x="3952816" y="3328320"/>
            <a:ext cx="2062933" cy="1200329"/>
          </a:xfrm>
          <a:prstGeom prst="rect">
            <a:avLst/>
          </a:prstGeom>
          <a:solidFill>
            <a:schemeClr val="bg1">
              <a:lumMod val="85000"/>
            </a:schemeClr>
          </a:solidFill>
          <a:ln>
            <a:solidFill>
              <a:srgbClr val="C00000"/>
            </a:solidFill>
          </a:ln>
        </p:spPr>
        <p:txBody>
          <a:bodyPr wrap="square" rtlCol="0">
            <a:spAutoFit/>
          </a:bodyPr>
          <a:lstStyle/>
          <a:p>
            <a:r>
              <a:rPr lang="en-US" dirty="0">
                <a:solidFill>
                  <a:srgbClr val="292929"/>
                </a:solidFill>
              </a:rPr>
              <a:t>Promotion based on research, scholarship and service</a:t>
            </a:r>
          </a:p>
        </p:txBody>
      </p:sp>
      <p:sp>
        <p:nvSpPr>
          <p:cNvPr id="6" name="TextBox 5"/>
          <p:cNvSpPr txBox="1"/>
          <p:nvPr/>
        </p:nvSpPr>
        <p:spPr>
          <a:xfrm>
            <a:off x="1277797" y="4041844"/>
            <a:ext cx="2459283" cy="2492990"/>
          </a:xfrm>
          <a:prstGeom prst="rect">
            <a:avLst/>
          </a:prstGeom>
          <a:solidFill>
            <a:schemeClr val="bg1">
              <a:lumMod val="85000"/>
            </a:schemeClr>
          </a:solidFill>
          <a:ln w="12700">
            <a:solidFill>
              <a:srgbClr val="C00000"/>
            </a:solidFill>
          </a:ln>
        </p:spPr>
        <p:txBody>
          <a:bodyPr wrap="square" rtlCol="0">
            <a:spAutoFit/>
          </a:bodyPr>
          <a:lstStyle/>
          <a:p>
            <a:r>
              <a:rPr lang="en-US" sz="1200" dirty="0">
                <a:solidFill>
                  <a:srgbClr val="292929"/>
                </a:solidFill>
              </a:rPr>
              <a:t>U.S. Department of Health and Human Services Office of Research Integrity recognizes mentoring as a key institutional strategy for fostering responsible conduct among future generations of scientists. *</a:t>
            </a:r>
          </a:p>
          <a:p>
            <a:r>
              <a:rPr lang="en-US" sz="900" i="1" dirty="0">
                <a:solidFill>
                  <a:srgbClr val="292929"/>
                </a:solidFill>
              </a:rPr>
              <a:t>*Steneck, H.J. (2004). Introduction to the responsible conduct of research, Washington, D.C.; U.S. Government Printing Office in Zellers, D.F., Howard, V.M., Barcic, M.A., Faculty Mentoring Programs: Reinvisioning Rather than Reinventing the Wheel, Review of Educational Research, Vol. 78, No. 3 (Sept. 2008)</a:t>
            </a:r>
          </a:p>
        </p:txBody>
      </p:sp>
      <p:sp>
        <p:nvSpPr>
          <p:cNvPr id="7" name="TextBox 6"/>
          <p:cNvSpPr txBox="1"/>
          <p:nvPr/>
        </p:nvSpPr>
        <p:spPr>
          <a:xfrm>
            <a:off x="6231485" y="3949046"/>
            <a:ext cx="2710295" cy="2308324"/>
          </a:xfrm>
          <a:prstGeom prst="rect">
            <a:avLst/>
          </a:prstGeom>
          <a:solidFill>
            <a:schemeClr val="bg1">
              <a:lumMod val="85000"/>
            </a:schemeClr>
          </a:solidFill>
          <a:ln>
            <a:solidFill>
              <a:srgbClr val="C00000"/>
            </a:solidFill>
          </a:ln>
        </p:spPr>
        <p:txBody>
          <a:bodyPr wrap="square" rtlCol="0">
            <a:spAutoFit/>
          </a:bodyPr>
          <a:lstStyle/>
          <a:p>
            <a:r>
              <a:rPr lang="en-US" dirty="0">
                <a:solidFill>
                  <a:srgbClr val="292929"/>
                </a:solidFill>
              </a:rPr>
              <a:t>Faculty with mentors more likely to have a productive research career.</a:t>
            </a:r>
          </a:p>
          <a:p>
            <a:r>
              <a:rPr lang="en-US" sz="1200" dirty="0">
                <a:solidFill>
                  <a:srgbClr val="292929"/>
                </a:solidFill>
              </a:rPr>
              <a:t>Carr, P.L., Bickel, J., and Inui, T.S. (2003). Taking root in a forest clearing: A resource guide for medical faculty. Boston: Boston University School of Medicine., p. 558</a:t>
            </a:r>
          </a:p>
        </p:txBody>
      </p:sp>
    </p:spTree>
    <p:extLst>
      <p:ext uri="{BB962C8B-B14F-4D97-AF65-F5344CB8AC3E}">
        <p14:creationId xmlns:p14="http://schemas.microsoft.com/office/powerpoint/2010/main" val="150373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latin typeface="BentonSansCond Black" panose="02000606050000020004" pitchFamily="50" charset="0"/>
                <a:ea typeface="+mn-ea"/>
                <a:cs typeface="BentonSansCond Light"/>
              </a:rPr>
              <a:t>EMPOWER </a:t>
            </a:r>
            <a:br>
              <a:rPr lang="en-US" sz="3200" dirty="0">
                <a:latin typeface="BentonSansCond Black" panose="02000606050000020004" pitchFamily="50" charset="0"/>
                <a:ea typeface="+mn-ea"/>
                <a:cs typeface="BentonSansCond Light"/>
              </a:rPr>
            </a:br>
            <a:r>
              <a:rPr lang="en-US" sz="2800" dirty="0">
                <a:latin typeface="BentonSansCond Book" panose="02000606040000020004" pitchFamily="50" charset="0"/>
                <a:ea typeface="+mn-ea"/>
                <a:cs typeface="BentonSansCond Light"/>
              </a:rPr>
              <a:t>Enhanced Mentoring Program with Opportunities for Ways to Excel in Research</a:t>
            </a:r>
          </a:p>
        </p:txBody>
      </p:sp>
      <p:graphicFrame>
        <p:nvGraphicFramePr>
          <p:cNvPr id="2" name="Diagram 1"/>
          <p:cNvGraphicFramePr/>
          <p:nvPr>
            <p:extLst/>
          </p:nvPr>
        </p:nvGraphicFramePr>
        <p:xfrm>
          <a:off x="1524000" y="1559860"/>
          <a:ext cx="7162800" cy="4571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524000" y="6096006"/>
            <a:ext cx="7162800" cy="584775"/>
          </a:xfrm>
          <a:prstGeom prst="rect">
            <a:avLst/>
          </a:prstGeom>
          <a:noFill/>
        </p:spPr>
        <p:txBody>
          <a:bodyPr wrap="square" rtlCol="0">
            <a:spAutoFit/>
          </a:bodyPr>
          <a:lstStyle/>
          <a:p>
            <a:pPr defTabSz="457200"/>
            <a:r>
              <a:rPr lang="en-US" sz="1600" dirty="0">
                <a:solidFill>
                  <a:srgbClr val="292929"/>
                </a:solidFill>
                <a:latin typeface="BentonSansCond Book" panose="02000606040000020004" pitchFamily="50" charset="0"/>
              </a:rPr>
              <a:t>Sponsored by the Office of the Vice Chancellor for Research and the Office for Women, established September 2011</a:t>
            </a:r>
          </a:p>
        </p:txBody>
      </p:sp>
    </p:spTree>
    <p:extLst>
      <p:ext uri="{BB962C8B-B14F-4D97-AF65-F5344CB8AC3E}">
        <p14:creationId xmlns:p14="http://schemas.microsoft.com/office/powerpoint/2010/main" val="1131896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543174451"/>
              </p:ext>
            </p:extLst>
          </p:nvPr>
        </p:nvGraphicFramePr>
        <p:xfrm>
          <a:off x="1147482" y="1613647"/>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r>
              <a:rPr lang="en-US" sz="3200" dirty="0" smtClean="0">
                <a:solidFill>
                  <a:srgbClr val="292929"/>
                </a:solidFill>
                <a:latin typeface="BentonSansCond Black" panose="02000606050000020004" pitchFamily="50" charset="0"/>
                <a:cs typeface="BentonSansCond Light"/>
              </a:rPr>
              <a:t>EMPOWER Program Implementation</a:t>
            </a:r>
            <a:endParaRPr lang="en-US" sz="2800" dirty="0">
              <a:solidFill>
                <a:srgbClr val="292929"/>
              </a:solidFill>
              <a:latin typeface="BentonSansCond Book" panose="02000606040000020004" pitchFamily="50" charset="0"/>
              <a:cs typeface="BentonSansCond Light"/>
            </a:endParaRPr>
          </a:p>
        </p:txBody>
      </p:sp>
    </p:spTree>
    <p:extLst>
      <p:ext uri="{BB962C8B-B14F-4D97-AF65-F5344CB8AC3E}">
        <p14:creationId xmlns:p14="http://schemas.microsoft.com/office/powerpoint/2010/main" val="1678869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1867480203"/>
              </p:ext>
            </p:extLst>
          </p:nvPr>
        </p:nvGraphicFramePr>
        <p:xfrm>
          <a:off x="1147482" y="1613647"/>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r>
              <a:rPr lang="en-US" sz="3200" dirty="0" smtClean="0">
                <a:solidFill>
                  <a:srgbClr val="292929"/>
                </a:solidFill>
                <a:latin typeface="BentonSansCond Black" panose="02000606050000020004" pitchFamily="50" charset="0"/>
                <a:cs typeface="BentonSansCond Light"/>
              </a:rPr>
              <a:t>EMPOWER Program Implementation</a:t>
            </a:r>
            <a:endParaRPr lang="en-US" sz="2800" dirty="0">
              <a:solidFill>
                <a:srgbClr val="292929"/>
              </a:solidFill>
              <a:latin typeface="BentonSansCond Book" panose="02000606040000020004" pitchFamily="50" charset="0"/>
              <a:cs typeface="BentonSansCond Light"/>
            </a:endParaRPr>
          </a:p>
        </p:txBody>
      </p:sp>
    </p:spTree>
    <p:extLst>
      <p:ext uri="{BB962C8B-B14F-4D97-AF65-F5344CB8AC3E}">
        <p14:creationId xmlns:p14="http://schemas.microsoft.com/office/powerpoint/2010/main" val="4265400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560674" y="6390868"/>
            <a:ext cx="4080934" cy="365125"/>
          </a:xfrm>
        </p:spPr>
        <p:txBody>
          <a:bodyPr/>
          <a:lstStyle/>
          <a:p>
            <a:r>
              <a:rPr lang="en-US" dirty="0" smtClean="0"/>
              <a:t>INDIANA UNIVERSITY–PURDUE UNIVERSITY INDIANAPOLIS</a:t>
            </a:r>
            <a:endParaRPr lang="en-US" dirty="0"/>
          </a:p>
        </p:txBody>
      </p:sp>
      <p:sp>
        <p:nvSpPr>
          <p:cNvPr id="2" name="TextBox 1"/>
          <p:cNvSpPr txBox="1"/>
          <p:nvPr/>
        </p:nvSpPr>
        <p:spPr>
          <a:xfrm>
            <a:off x="2202873" y="176645"/>
            <a:ext cx="5735782" cy="369332"/>
          </a:xfrm>
          <a:prstGeom prst="rect">
            <a:avLst/>
          </a:prstGeom>
          <a:noFill/>
        </p:spPr>
        <p:txBody>
          <a:bodyPr wrap="square" rtlCol="0">
            <a:spAutoFit/>
          </a:bodyPr>
          <a:lstStyle/>
          <a:p>
            <a:pPr algn="ctr"/>
            <a:r>
              <a:rPr lang="en-US" dirty="0" smtClean="0">
                <a:solidFill>
                  <a:srgbClr val="292929"/>
                </a:solidFill>
              </a:rPr>
              <a:t>2011-2017 </a:t>
            </a:r>
            <a:r>
              <a:rPr lang="en-US" dirty="0">
                <a:solidFill>
                  <a:srgbClr val="292929"/>
                </a:solidFill>
              </a:rPr>
              <a:t>Demographics</a:t>
            </a:r>
          </a:p>
        </p:txBody>
      </p:sp>
      <p:graphicFrame>
        <p:nvGraphicFramePr>
          <p:cNvPr id="10" name="Chart 9"/>
          <p:cNvGraphicFramePr>
            <a:graphicFrameLocks/>
          </p:cNvGraphicFramePr>
          <p:nvPr>
            <p:extLst>
              <p:ext uri="{D42A27DB-BD31-4B8C-83A1-F6EECF244321}">
                <p14:modId xmlns:p14="http://schemas.microsoft.com/office/powerpoint/2010/main" val="4008901716"/>
              </p:ext>
            </p:extLst>
          </p:nvPr>
        </p:nvGraphicFramePr>
        <p:xfrm>
          <a:off x="1159224" y="589769"/>
          <a:ext cx="3682732" cy="256200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515244640"/>
              </p:ext>
            </p:extLst>
          </p:nvPr>
        </p:nvGraphicFramePr>
        <p:xfrm>
          <a:off x="4703911" y="565061"/>
          <a:ext cx="3679308" cy="2611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1218186876"/>
              </p:ext>
            </p:extLst>
          </p:nvPr>
        </p:nvGraphicFramePr>
        <p:xfrm>
          <a:off x="1159224" y="3541194"/>
          <a:ext cx="3807797" cy="28496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1268630760"/>
              </p:ext>
            </p:extLst>
          </p:nvPr>
        </p:nvGraphicFramePr>
        <p:xfrm>
          <a:off x="4841955" y="3694176"/>
          <a:ext cx="3863133" cy="258958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99549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4578271" y="6402992"/>
            <a:ext cx="4080934" cy="365125"/>
          </a:xfrm>
        </p:spPr>
        <p:txBody>
          <a:bodyPr/>
          <a:lstStyle/>
          <a:p>
            <a:r>
              <a:rPr lang="en-US" dirty="0" smtClean="0"/>
              <a:t>INDIANA UNIVERSITY–PURDUE UNIVERSITY INDIANAPOLIS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55908359"/>
              </p:ext>
            </p:extLst>
          </p:nvPr>
        </p:nvGraphicFramePr>
        <p:xfrm>
          <a:off x="3350363" y="70213"/>
          <a:ext cx="5101604" cy="31484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1928751384"/>
              </p:ext>
            </p:extLst>
          </p:nvPr>
        </p:nvGraphicFramePr>
        <p:xfrm>
          <a:off x="1343916" y="3664915"/>
          <a:ext cx="4354626" cy="273807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53638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906200391"/>
              </p:ext>
            </p:extLst>
          </p:nvPr>
        </p:nvGraphicFramePr>
        <p:xfrm>
          <a:off x="1147482" y="1484694"/>
          <a:ext cx="7853082" cy="4930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txBox="1">
            <a:spLocks/>
          </p:cNvSpPr>
          <p:nvPr/>
        </p:nvSpPr>
        <p:spPr>
          <a:xfrm>
            <a:off x="1277797" y="274638"/>
            <a:ext cx="7409003" cy="1088495"/>
          </a:xfrm>
          <a:prstGeom prst="rect">
            <a:avLst/>
          </a:prstGeom>
          <a:effectLst>
            <a:outerShdw blurRad="50800" dist="25400" dir="6000000" algn="tl" rotWithShape="0">
              <a:srgbClr val="000000">
                <a:alpha val="37000"/>
              </a:srgbClr>
            </a:outerShdw>
          </a:effectLst>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tx1"/>
                </a:solidFill>
                <a:latin typeface="BentonSans Bold"/>
                <a:ea typeface="+mj-ea"/>
                <a:cs typeface="BentonSans Bold"/>
              </a:defRPr>
            </a:lvl1pPr>
          </a:lstStyle>
          <a:p>
            <a:r>
              <a:rPr lang="en-US" sz="3200" dirty="0" smtClean="0">
                <a:solidFill>
                  <a:srgbClr val="292929"/>
                </a:solidFill>
                <a:latin typeface="BentonSansCond Black" panose="02000606050000020004" pitchFamily="50" charset="0"/>
                <a:cs typeface="BentonSansCond Light"/>
              </a:rPr>
              <a:t>EMPOWER </a:t>
            </a:r>
            <a:br>
              <a:rPr lang="en-US" sz="3200" dirty="0" smtClean="0">
                <a:solidFill>
                  <a:srgbClr val="292929"/>
                </a:solidFill>
                <a:latin typeface="BentonSansCond Black" panose="02000606050000020004" pitchFamily="50" charset="0"/>
                <a:cs typeface="BentonSansCond Light"/>
              </a:rPr>
            </a:br>
            <a:r>
              <a:rPr lang="en-US" sz="3200" dirty="0" smtClean="0">
                <a:solidFill>
                  <a:srgbClr val="292929"/>
                </a:solidFill>
                <a:latin typeface="BentonSansCond Black" panose="02000606050000020004" pitchFamily="50" charset="0"/>
                <a:cs typeface="BentonSansCond Light"/>
              </a:rPr>
              <a:t>Stats and </a:t>
            </a:r>
            <a:r>
              <a:rPr lang="en-US" sz="2800" dirty="0" smtClean="0">
                <a:solidFill>
                  <a:srgbClr val="292929"/>
                </a:solidFill>
                <a:latin typeface="BentonSansCond Book" panose="02000606040000020004" pitchFamily="50" charset="0"/>
                <a:cs typeface="BentonSansCond Light"/>
              </a:rPr>
              <a:t>Outcomes – First 5 cohorts</a:t>
            </a:r>
            <a:endParaRPr lang="en-US" sz="2800" dirty="0">
              <a:solidFill>
                <a:srgbClr val="292929"/>
              </a:solidFill>
              <a:latin typeface="BentonSansCond Book" panose="02000606040000020004" pitchFamily="50" charset="0"/>
              <a:cs typeface="BentonSansCond Light"/>
            </a:endParaRPr>
          </a:p>
        </p:txBody>
      </p:sp>
      <p:sp>
        <p:nvSpPr>
          <p:cNvPr id="5" name="Footer Placeholder 3"/>
          <p:cNvSpPr>
            <a:spLocks noGrp="1"/>
          </p:cNvSpPr>
          <p:nvPr>
            <p:ph type="ftr" sz="quarter" idx="11"/>
          </p:nvPr>
        </p:nvSpPr>
        <p:spPr>
          <a:xfrm>
            <a:off x="4605866" y="6415282"/>
            <a:ext cx="4080934" cy="365125"/>
          </a:xfrm>
        </p:spPr>
        <p:txBody>
          <a:bodyPr/>
          <a:lstStyle/>
          <a:p>
            <a:r>
              <a:rPr lang="en-US" dirty="0" smtClean="0"/>
              <a:t>INDIANA UNIVERSITY–PURDUE UNIVERSITY INDIANAPOLIS</a:t>
            </a:r>
            <a:endParaRPr lang="en-US" dirty="0"/>
          </a:p>
        </p:txBody>
      </p:sp>
    </p:spTree>
    <p:extLst>
      <p:ext uri="{BB962C8B-B14F-4D97-AF65-F5344CB8AC3E}">
        <p14:creationId xmlns:p14="http://schemas.microsoft.com/office/powerpoint/2010/main" val="2232482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UPUI_Powerpoint_BigRed">
  <a:themeElements>
    <a:clrScheme name="Custom 1">
      <a:dk1>
        <a:srgbClr val="292929"/>
      </a:dk1>
      <a:lt1>
        <a:srgbClr val="FFFFFF"/>
      </a:lt1>
      <a:dk2>
        <a:srgbClr val="66080F"/>
      </a:dk2>
      <a:lt2>
        <a:srgbClr val="EEECE1"/>
      </a:lt2>
      <a:accent1>
        <a:srgbClr val="66080F"/>
      </a:accent1>
      <a:accent2>
        <a:srgbClr val="998557"/>
      </a:accent2>
      <a:accent3>
        <a:srgbClr val="305B7B"/>
      </a:accent3>
      <a:accent4>
        <a:srgbClr val="DB8E43"/>
      </a:accent4>
      <a:accent5>
        <a:srgbClr val="89CDC1"/>
      </a:accent5>
      <a:accent6>
        <a:srgbClr val="695C5A"/>
      </a:accent6>
      <a:hlink>
        <a:srgbClr val="038EFF"/>
      </a:hlink>
      <a:folHlink>
        <a:srgbClr val="D47DCD"/>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alpha val="90000"/>
          </a:schemeClr>
        </a:solidFill>
        <a:ln>
          <a:no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IUPUI_Powerpoint_BigRed">
  <a:themeElements>
    <a:clrScheme name="Custom 1">
      <a:dk1>
        <a:srgbClr val="292929"/>
      </a:dk1>
      <a:lt1>
        <a:srgbClr val="FFFFFF"/>
      </a:lt1>
      <a:dk2>
        <a:srgbClr val="66080F"/>
      </a:dk2>
      <a:lt2>
        <a:srgbClr val="EEECE1"/>
      </a:lt2>
      <a:accent1>
        <a:srgbClr val="66080F"/>
      </a:accent1>
      <a:accent2>
        <a:srgbClr val="998557"/>
      </a:accent2>
      <a:accent3>
        <a:srgbClr val="305B7B"/>
      </a:accent3>
      <a:accent4>
        <a:srgbClr val="DB8E43"/>
      </a:accent4>
      <a:accent5>
        <a:srgbClr val="89CDC1"/>
      </a:accent5>
      <a:accent6>
        <a:srgbClr val="695C5A"/>
      </a:accent6>
      <a:hlink>
        <a:srgbClr val="038EFF"/>
      </a:hlink>
      <a:folHlink>
        <a:srgbClr val="D47DCD"/>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alpha val="90000"/>
          </a:schemeClr>
        </a:solidFill>
        <a:ln>
          <a:no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TotalTime>
  <Words>1783</Words>
  <Application>Microsoft Office PowerPoint</Application>
  <PresentationFormat>On-screen Show (4:3)</PresentationFormat>
  <Paragraphs>375</Paragraphs>
  <Slides>21</Slides>
  <Notes>10</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21</vt:i4>
      </vt:variant>
    </vt:vector>
  </HeadingPairs>
  <TitlesOfParts>
    <vt:vector size="38" baseType="lpstr">
      <vt:lpstr>Abadi MT Condensed Light</vt:lpstr>
      <vt:lpstr>Arial</vt:lpstr>
      <vt:lpstr>BentonSans Bold</vt:lpstr>
      <vt:lpstr>BentonSans Book</vt:lpstr>
      <vt:lpstr>BentonSans Medium</vt:lpstr>
      <vt:lpstr>BentonSans Regular</vt:lpstr>
      <vt:lpstr>BentonSansCond Black</vt:lpstr>
      <vt:lpstr>BentonSansCond Book</vt:lpstr>
      <vt:lpstr>BentonSansCond Light</vt:lpstr>
      <vt:lpstr>BentonSansExtraComp Medium</vt:lpstr>
      <vt:lpstr>Calibri</vt:lpstr>
      <vt:lpstr>Calibri Light</vt:lpstr>
      <vt:lpstr>Georgia</vt:lpstr>
      <vt:lpstr>Times New Roman</vt:lpstr>
      <vt:lpstr>IUPUI_Powerpoint_BigRed</vt:lpstr>
      <vt:lpstr>1_Office Theme</vt:lpstr>
      <vt:lpstr>1_IUPUI_Powerpoint_BigRed</vt:lpstr>
      <vt:lpstr>PowerPoint Presentation</vt:lpstr>
      <vt:lpstr>Indiana University – Purdue University, Indianapolis Challenge of a complex, decentralized urban research university </vt:lpstr>
      <vt:lpstr>How do we support, empower and retain women and minority research faculty?</vt:lpstr>
      <vt:lpstr>EMPOWER  Enhanced Mentoring Program with Opportunities for Ways to Excel in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Evaluation Methodology</vt:lpstr>
      <vt:lpstr>Participants</vt:lpstr>
      <vt:lpstr>About Participant Relationship</vt:lpstr>
      <vt:lpstr>Highest Rated Survey Items</vt:lpstr>
      <vt:lpstr>Lowest Rated Survey Items</vt:lpstr>
      <vt:lpstr>Top Five Identified Areas of Support</vt:lpstr>
      <vt:lpstr>Most Rewarding Aspects</vt:lpstr>
      <vt:lpstr>Challenges</vt:lpstr>
      <vt:lpstr>Recommendations</vt:lpstr>
      <vt:lpstr>Contact Information </vt:lpstr>
    </vt:vector>
  </TitlesOfParts>
  <Company>Indiana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Grove, Kathleen Surina</dc:creator>
  <cp:lastModifiedBy>Grove, Kathleen Surina</cp:lastModifiedBy>
  <cp:revision>21</cp:revision>
  <dcterms:created xsi:type="dcterms:W3CDTF">2017-09-27T20:49:58Z</dcterms:created>
  <dcterms:modified xsi:type="dcterms:W3CDTF">2018-01-17T22:54:09Z</dcterms:modified>
</cp:coreProperties>
</file>